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6"/>
  </p:notesMasterIdLst>
  <p:sldIdLst>
    <p:sldId id="321" r:id="rId2"/>
    <p:sldId id="327" r:id="rId3"/>
    <p:sldId id="317" r:id="rId4"/>
    <p:sldId id="322" r:id="rId5"/>
    <p:sldId id="265" r:id="rId6"/>
    <p:sldId id="342" r:id="rId7"/>
    <p:sldId id="352" r:id="rId8"/>
    <p:sldId id="316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19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18" r:id="rId30"/>
    <p:sldId id="343" r:id="rId31"/>
    <p:sldId id="303" r:id="rId32"/>
    <p:sldId id="301" r:id="rId33"/>
    <p:sldId id="304" r:id="rId34"/>
    <p:sldId id="305" r:id="rId35"/>
    <p:sldId id="344" r:id="rId36"/>
    <p:sldId id="306" r:id="rId37"/>
    <p:sldId id="345" r:id="rId38"/>
    <p:sldId id="346" r:id="rId39"/>
    <p:sldId id="350" r:id="rId40"/>
    <p:sldId id="351" r:id="rId41"/>
    <p:sldId id="320" r:id="rId42"/>
    <p:sldId id="270" r:id="rId43"/>
    <p:sldId id="325" r:id="rId44"/>
    <p:sldId id="326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Microsoft GothicNeo" panose="020B0500000101010101" pitchFamily="50" charset="-127"/>
      <p:regular r:id="rId51"/>
      <p:bold r:id="rId52"/>
    </p:embeddedFont>
    <p:embeddedFont>
      <p:font typeface="나눔고딕" panose="020D0604000000000000" pitchFamily="50" charset="-127"/>
      <p:regular r:id="rId53"/>
      <p:bold r:id="rId54"/>
    </p:embeddedFont>
    <p:embeddedFont>
      <p:font typeface="나눔고딕" panose="020D0604000000000000" pitchFamily="50" charset="-127"/>
      <p:regular r:id="rId53"/>
      <p:bold r:id="rId54"/>
    </p:embeddedFont>
    <p:embeddedFont>
      <p:font typeface="나눔스퀘어 ExtraBold" panose="020B0600000101010101" pitchFamily="50" charset="-127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91" autoAdjust="0"/>
    <p:restoredTop sz="72591" autoAdjust="0"/>
  </p:normalViewPr>
  <p:slideViewPr>
    <p:cSldViewPr snapToGrid="0">
      <p:cViewPr varScale="1">
        <p:scale>
          <a:sx n="86" d="100"/>
          <a:sy n="86" d="100"/>
        </p:scale>
        <p:origin x="1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1F354-9FC7-DD42-BC11-875919B17EEA}" type="datetimeFigureOut">
              <a:rPr kumimoji="1" lang="ko-Kore-KR" altLang="en-US" smtClean="0"/>
              <a:t>09/10/2021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E42F9-6F22-9A47-8942-9DD6C6664E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4739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개요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네이버뉴스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유튜브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인스타</a:t>
            </a:r>
            <a:endParaRPr kumimoji="1" lang="en-US" altLang="ko-KR" dirty="0"/>
          </a:p>
          <a:p>
            <a:r>
              <a:rPr kumimoji="1" lang="ko-KR" altLang="en-US" dirty="0"/>
              <a:t>프로젝트개요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프로젝트 내용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프로젝트 결과</a:t>
            </a:r>
            <a:endParaRPr kumimoji="1" lang="en-US" altLang="ko-KR" dirty="0"/>
          </a:p>
          <a:p>
            <a:r>
              <a:rPr kumimoji="1" lang="ko-KR" altLang="en-US" dirty="0"/>
              <a:t>프로젝트 개요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데이터분석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정리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029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697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1990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03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2449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810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1190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33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15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4708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919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6507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659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6771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89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2115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1687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6349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819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6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6968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052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9079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1660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4083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7517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2249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535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73450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45297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7591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2174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1482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9066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63302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0134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0128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6109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7105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887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7630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E42F9-6F22-9A47-8942-9DD6C6664EA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822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B7E1-72DA-441C-942E-289C732EFB3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1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E70-FBAF-4467-8DBA-4578E81F10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9097-176D-4B1E-9F81-65C7E85D56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3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0BFD-B26C-42A4-8DA9-57F268AAE9D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02CC-138A-430C-8BED-3399EFE86E0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4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9824-FE0E-4105-8616-4B5FD45E3F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1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F066-5D60-4097-BC41-D9E5CAE3A01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4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A51B-3BFC-4A2B-9463-F716D1F09A5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5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9C2-3ED9-4A79-9960-782112F055D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611-E822-4DD9-8F9D-F6B59EDC5B9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6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BE16-349C-465E-AD07-1C4537A18E9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9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F376D-A924-4E70-A736-28809D0688C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2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23.tiff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3.tiff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9.png"/><Relationship Id="rId5" Type="http://schemas.openxmlformats.org/officeDocument/2006/relationships/image" Target="../media/image2.png"/><Relationship Id="rId10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2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microsoft.com/office/2007/relationships/hdphoto" Target="../media/hdphoto12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microsoft.com/office/2007/relationships/hdphoto" Target="../media/hdphoto12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4.jpg"/><Relationship Id="rId7" Type="http://schemas.microsoft.com/office/2007/relationships/hdphoto" Target="../media/hdphoto18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Relationship Id="rId9" Type="http://schemas.microsoft.com/office/2007/relationships/hdphoto" Target="../media/hdphoto12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2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8.wdp"/><Relationship Id="rId9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8.jpg"/><Relationship Id="rId7" Type="http://schemas.microsoft.com/office/2007/relationships/hdphoto" Target="../media/hdphoto18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microsoft.com/office/2007/relationships/hdphoto" Target="../media/hdphoto12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2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8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8.wdp"/><Relationship Id="rId9" Type="http://schemas.openxmlformats.org/officeDocument/2006/relationships/image" Target="../media/image6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2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8.wdp"/><Relationship Id="rId9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8.png"/><Relationship Id="rId18" Type="http://schemas.microsoft.com/office/2007/relationships/hdphoto" Target="../media/hdphoto10.wdp"/><Relationship Id="rId26" Type="http://schemas.microsoft.com/office/2007/relationships/hdphoto" Target="../media/hdphoto12.wdp"/><Relationship Id="rId3" Type="http://schemas.openxmlformats.org/officeDocument/2006/relationships/image" Target="../media/image3.png"/><Relationship Id="rId21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7.wdp"/><Relationship Id="rId17" Type="http://schemas.openxmlformats.org/officeDocument/2006/relationships/image" Target="../media/image10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microsoft.com/office/2007/relationships/hdphoto" Target="../media/hdphoto9.wdp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.png"/><Relationship Id="rId24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2.png"/><Relationship Id="rId10" Type="http://schemas.microsoft.com/office/2007/relationships/hdphoto" Target="../media/hdphoto6.wdp"/><Relationship Id="rId19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6.png"/><Relationship Id="rId14" Type="http://schemas.microsoft.com/office/2007/relationships/hdphoto" Target="../media/hdphoto8.wdp"/><Relationship Id="rId22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8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12.png"/><Relationship Id="rId3" Type="http://schemas.openxmlformats.org/officeDocument/2006/relationships/image" Target="../media/image71.png"/><Relationship Id="rId7" Type="http://schemas.openxmlformats.org/officeDocument/2006/relationships/image" Target="../media/image5.png"/><Relationship Id="rId12" Type="http://schemas.microsoft.com/office/2007/relationships/hdphoto" Target="../media/hdphoto18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72.png"/><Relationship Id="rId14" Type="http://schemas.microsoft.com/office/2007/relationships/hdphoto" Target="../media/hdphoto1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8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microsoft.com/office/2007/relationships/hdphoto" Target="../media/hdphoto1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13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1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5A26293-4354-7146-B3F3-1D7EB324D05D}"/>
              </a:ext>
            </a:extLst>
          </p:cNvPr>
          <p:cNvGrpSpPr/>
          <p:nvPr/>
        </p:nvGrpSpPr>
        <p:grpSpPr>
          <a:xfrm>
            <a:off x="2256195" y="1323160"/>
            <a:ext cx="7679610" cy="2984832"/>
            <a:chOff x="2176860" y="1648746"/>
            <a:chExt cx="7679610" cy="298483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7CB4F8-D78A-984B-B811-AC008ED4A748}"/>
                </a:ext>
              </a:extLst>
            </p:cNvPr>
            <p:cNvSpPr/>
            <p:nvPr/>
          </p:nvSpPr>
          <p:spPr>
            <a:xfrm>
              <a:off x="2335530" y="2224422"/>
              <a:ext cx="7520940" cy="2409156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1B1BB05-AFD9-E84B-84B8-E216F7970B26}"/>
                </a:ext>
              </a:extLst>
            </p:cNvPr>
            <p:cNvGrpSpPr/>
            <p:nvPr/>
          </p:nvGrpSpPr>
          <p:grpSpPr>
            <a:xfrm>
              <a:off x="2176860" y="1648746"/>
              <a:ext cx="7443502" cy="2463692"/>
              <a:chOff x="2176860" y="1648746"/>
              <a:chExt cx="7443502" cy="246369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40625E7-4CE7-B244-B2DF-94787EFE736D}"/>
                  </a:ext>
                </a:extLst>
              </p:cNvPr>
              <p:cNvGrpSpPr/>
              <p:nvPr/>
            </p:nvGrpSpPr>
            <p:grpSpPr>
              <a:xfrm>
                <a:off x="2716710" y="2935542"/>
                <a:ext cx="6569181" cy="1176896"/>
                <a:chOff x="2140869" y="2304077"/>
                <a:chExt cx="6569181" cy="1176896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68A9A03-1A7D-E941-8D85-9308E90EE6DA}"/>
                    </a:ext>
                  </a:extLst>
                </p:cNvPr>
                <p:cNvSpPr txBox="1"/>
                <p:nvPr/>
              </p:nvSpPr>
              <p:spPr>
                <a:xfrm>
                  <a:off x="2377867" y="2464098"/>
                  <a:ext cx="633218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4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새로운 홈</a:t>
                  </a:r>
                  <a:r>
                    <a:rPr kumimoji="1" lang="en-US" altLang="ko-KR" sz="4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:</a:t>
                  </a:r>
                  <a:r>
                    <a:rPr kumimoji="1" lang="ko-KR" altLang="en-US" sz="4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트렌드</a:t>
                  </a:r>
                  <a:r>
                    <a:rPr kumimoji="1" lang="en-US" altLang="ko-KR" sz="4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,</a:t>
                  </a:r>
                  <a:r>
                    <a:rPr kumimoji="1" lang="ko-KR" altLang="en-US" sz="4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 </a:t>
                  </a:r>
                  <a:r>
                    <a:rPr kumimoji="1" lang="ko-KR" altLang="en-US" sz="4800" b="1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홈트</a:t>
                  </a:r>
                  <a:endParaRPr kumimoji="1" lang="ko-KR" altLang="en-US" sz="4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 ExtraBold" panose="020B0600000101010101" pitchFamily="34" charset="-127"/>
                    <a:ea typeface="NanumSquareOTF ExtraBold" panose="020B0600000101010101" pitchFamily="34" charset="-127"/>
                  </a:endParaRPr>
                </a:p>
              </p:txBody>
            </p: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017C12EA-EFCD-564F-AB42-059C1765E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1952" y="3480973"/>
                  <a:ext cx="6448098" cy="0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prstDash val="solid"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7684E1B5-C15E-1949-AF64-F1169CC64D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0869" y="2304077"/>
                  <a:ext cx="6569181" cy="0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prstDash val="solid"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202BE4-0543-D041-9F96-320C2D9D5E6A}"/>
                  </a:ext>
                </a:extLst>
              </p:cNvPr>
              <p:cNvSpPr txBox="1"/>
              <p:nvPr/>
            </p:nvSpPr>
            <p:spPr>
              <a:xfrm>
                <a:off x="2571638" y="2385803"/>
                <a:ext cx="70487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네이버 기사 </a:t>
                </a:r>
                <a:r>
                  <a:rPr kumimoji="1"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|</a:t>
                </a:r>
                <a:r>
                  <a:rPr kumimoji="1"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유튜브 댓글 </a:t>
                </a:r>
                <a:r>
                  <a:rPr kumimoji="1"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|</a:t>
                </a:r>
                <a:r>
                  <a:rPr kumimoji="1"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kumimoji="1" lang="ko-KR" altLang="en-US" sz="200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인스타그램</a:t>
                </a:r>
                <a:r>
                  <a:rPr kumimoji="1"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kumimoji="1" lang="ko-KR" altLang="en-US" sz="200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크롤링</a:t>
                </a:r>
                <a:r>
                  <a:rPr kumimoji="1"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데이터 분석</a:t>
                </a:r>
                <a:endParaRPr kumimoji="1"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C3DF6E94-EC2D-F243-B8AE-7A4E245CF87F}"/>
                  </a:ext>
                </a:extLst>
              </p:cNvPr>
              <p:cNvSpPr/>
              <p:nvPr/>
            </p:nvSpPr>
            <p:spPr>
              <a:xfrm rot="5400000">
                <a:off x="2176860" y="1648746"/>
                <a:ext cx="1032510" cy="103251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0" name="직각 삼각형[R] 19">
            <a:extLst>
              <a:ext uri="{FF2B5EF4-FFF2-40B4-BE49-F238E27FC236}">
                <a16:creationId xmlns:a16="http://schemas.microsoft.com/office/drawing/2014/main" id="{7F33D439-4ADB-854F-A25E-802C66B94569}"/>
              </a:ext>
            </a:extLst>
          </p:cNvPr>
          <p:cNvSpPr/>
          <p:nvPr/>
        </p:nvSpPr>
        <p:spPr>
          <a:xfrm rot="16200000">
            <a:off x="8915399" y="4211955"/>
            <a:ext cx="1032510" cy="103251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5AF1E-18DE-C447-9C8D-CF0A3D9D1668}"/>
              </a:ext>
            </a:extLst>
          </p:cNvPr>
          <p:cNvSpPr txBox="1"/>
          <p:nvPr/>
        </p:nvSpPr>
        <p:spPr>
          <a:xfrm>
            <a:off x="2917128" y="5044410"/>
            <a:ext cx="655131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김다솜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문종현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kumimoji="1"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송우영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kumimoji="1"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원석민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kumimoji="1"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윤다영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kumimoji="1"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정재홍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1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정현지 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631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10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네이버 뉴스 데이터 수집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E0225E-86F4-4501-9190-A5522F247B5D}"/>
              </a:ext>
            </a:extLst>
          </p:cNvPr>
          <p:cNvGrpSpPr/>
          <p:nvPr/>
        </p:nvGrpSpPr>
        <p:grpSpPr>
          <a:xfrm>
            <a:off x="1723937" y="1245292"/>
            <a:ext cx="6378622" cy="4473547"/>
            <a:chOff x="1996895" y="1170501"/>
            <a:chExt cx="7505684" cy="36372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B872E0E-A98E-4593-8D97-490A1530213F}"/>
                </a:ext>
              </a:extLst>
            </p:cNvPr>
            <p:cNvGrpSpPr/>
            <p:nvPr/>
          </p:nvGrpSpPr>
          <p:grpSpPr>
            <a:xfrm>
              <a:off x="1996895" y="1170501"/>
              <a:ext cx="7505684" cy="3637274"/>
              <a:chOff x="1981216" y="1005348"/>
              <a:chExt cx="7505684" cy="363727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1846E8AC-8976-4BB7-B4A4-BC84E34FA4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014" t="2729"/>
              <a:stretch/>
            </p:blipFill>
            <p:spPr>
              <a:xfrm>
                <a:off x="1981216" y="1005348"/>
                <a:ext cx="7505684" cy="3637274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374BA36-3C30-4F0A-826E-D5165932055E}"/>
                  </a:ext>
                </a:extLst>
              </p:cNvPr>
              <p:cNvSpPr/>
              <p:nvPr/>
            </p:nvSpPr>
            <p:spPr>
              <a:xfrm>
                <a:off x="1981216" y="1440688"/>
                <a:ext cx="778993" cy="191888"/>
              </a:xfrm>
              <a:prstGeom prst="rect">
                <a:avLst/>
              </a:prstGeom>
              <a:noFill/>
              <a:ln w="22225">
                <a:solidFill>
                  <a:srgbClr val="263164">
                    <a:alpha val="99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63D914-B48F-47C7-B100-B0048D32B0DF}"/>
                </a:ext>
              </a:extLst>
            </p:cNvPr>
            <p:cNvSpPr/>
            <p:nvPr/>
          </p:nvSpPr>
          <p:spPr>
            <a:xfrm>
              <a:off x="2524308" y="3680435"/>
              <a:ext cx="1629328" cy="191888"/>
            </a:xfrm>
            <a:prstGeom prst="rect">
              <a:avLst/>
            </a:prstGeom>
            <a:noFill/>
            <a:ln w="22225">
              <a:solidFill>
                <a:srgbClr val="263164">
                  <a:alpha val="9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B15C560-8035-4174-8C19-E9B927657C7E}"/>
              </a:ext>
            </a:extLst>
          </p:cNvPr>
          <p:cNvSpPr txBox="1"/>
          <p:nvPr/>
        </p:nvSpPr>
        <p:spPr>
          <a:xfrm>
            <a:off x="5275570" y="1642697"/>
            <a:ext cx="66466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 While </a:t>
            </a:r>
            <a:r>
              <a:rPr kumimoji="1" lang="ko-KR" altLang="en-US" dirty="0"/>
              <a:t>문을 이용 반복적으로 페이지를 읽어오도록 설계</a:t>
            </a:r>
            <a:endParaRPr kumimoji="1" lang="en-US" altLang="ko-KR" dirty="0"/>
          </a:p>
          <a:p>
            <a:r>
              <a:rPr kumimoji="1" lang="en-US" altLang="ko-KR" sz="1400" dirty="0"/>
              <a:t>-&gt;</a:t>
            </a:r>
            <a:r>
              <a:rPr kumimoji="1" lang="ko-KR" altLang="en-US" sz="1400" dirty="0"/>
              <a:t> 지정된 날짜에 도달했을 때 </a:t>
            </a:r>
            <a:r>
              <a:rPr kumimoji="1" lang="en-US" altLang="ko-KR" sz="1400" dirty="0"/>
              <a:t>break</a:t>
            </a:r>
            <a:r>
              <a:rPr kumimoji="1" lang="ko-KR" altLang="en-US" sz="1400" dirty="0"/>
              <a:t>로 루프 탈출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r>
              <a:rPr kumimoji="1" lang="en-US" altLang="ko-KR" dirty="0"/>
              <a:t> Start</a:t>
            </a:r>
            <a:r>
              <a:rPr kumimoji="1" lang="ko-KR" altLang="en-US" dirty="0"/>
              <a:t>변수를 사용 다음페이지를 읽어올 수 있도록 변수 설정</a:t>
            </a:r>
            <a:endParaRPr kumimoji="1" lang="en-US" altLang="ko-KR" dirty="0"/>
          </a:p>
          <a:p>
            <a:r>
              <a:rPr kumimoji="1" lang="en-US" altLang="ko-KR" sz="1400" dirty="0"/>
              <a:t>-&gt;</a:t>
            </a:r>
            <a:r>
              <a:rPr kumimoji="1" lang="ko-KR" altLang="en-US" sz="1400" dirty="0"/>
              <a:t> 페이지가 </a:t>
            </a:r>
            <a:r>
              <a:rPr kumimoji="1" lang="ko-KR" altLang="en-US" sz="1400" dirty="0" err="1"/>
              <a:t>한장씩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넘어갈때마다</a:t>
            </a:r>
            <a:r>
              <a:rPr kumimoji="1" lang="ko-KR" altLang="en-US" sz="1400" dirty="0"/>
              <a:t> 값이 </a:t>
            </a:r>
            <a:r>
              <a:rPr kumimoji="1" lang="en-US" altLang="ko-KR" sz="1400" dirty="0"/>
              <a:t>10</a:t>
            </a:r>
            <a:r>
              <a:rPr kumimoji="1" lang="ko-KR" altLang="en-US" sz="1400" dirty="0"/>
              <a:t>씩 </a:t>
            </a:r>
            <a:r>
              <a:rPr kumimoji="1" lang="ko-KR" altLang="en-US" sz="1400" dirty="0" err="1"/>
              <a:t>차이나는</a:t>
            </a:r>
            <a:r>
              <a:rPr kumimoji="1" lang="ko-KR" altLang="en-US" sz="1400" dirty="0"/>
              <a:t> 것 확인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9084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네이버 뉴스 데이터 수집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2F1716-2780-4E63-AE5C-4954B2464ABD}"/>
              </a:ext>
            </a:extLst>
          </p:cNvPr>
          <p:cNvSpPr txBox="1"/>
          <p:nvPr/>
        </p:nvSpPr>
        <p:spPr>
          <a:xfrm>
            <a:off x="4732866" y="5467256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1"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019</a:t>
            </a:r>
            <a:r>
              <a:rPr kumimoji="1"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kumimoji="1"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1359</a:t>
            </a:r>
            <a:r>
              <a:rPr kumimoji="1"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건 추출</a:t>
            </a:r>
            <a:endParaRPr kumimoji="1" lang="ko-Kore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46AABC-458E-48F1-B80F-CE442850AFDC}"/>
              </a:ext>
            </a:extLst>
          </p:cNvPr>
          <p:cNvGrpSpPr/>
          <p:nvPr/>
        </p:nvGrpSpPr>
        <p:grpSpPr>
          <a:xfrm>
            <a:off x="2550968" y="1350142"/>
            <a:ext cx="7988301" cy="3647719"/>
            <a:chOff x="2463799" y="1239638"/>
            <a:chExt cx="7988301" cy="3647719"/>
          </a:xfrm>
        </p:grpSpPr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C34CEB69-8C91-4F9D-84EF-CA5B24068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" b="3400"/>
            <a:stretch/>
          </p:blipFill>
          <p:spPr>
            <a:xfrm>
              <a:off x="2463800" y="1239638"/>
              <a:ext cx="7988300" cy="3647719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5B7B27C-4E44-4E58-AB46-71343349FE0C}"/>
                </a:ext>
              </a:extLst>
            </p:cNvPr>
            <p:cNvSpPr/>
            <p:nvPr/>
          </p:nvSpPr>
          <p:spPr>
            <a:xfrm>
              <a:off x="2463799" y="4533350"/>
              <a:ext cx="7831083" cy="243601"/>
            </a:xfrm>
            <a:prstGeom prst="rect">
              <a:avLst/>
            </a:prstGeom>
            <a:noFill/>
            <a:ln w="22225">
              <a:solidFill>
                <a:srgbClr val="263164">
                  <a:alpha val="9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57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네이버 뉴스 데이터 수집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95A237-DFBB-4815-894B-56D93F86ACAE}"/>
              </a:ext>
            </a:extLst>
          </p:cNvPr>
          <p:cNvSpPr txBox="1"/>
          <p:nvPr/>
        </p:nvSpPr>
        <p:spPr>
          <a:xfrm>
            <a:off x="1824718" y="4975347"/>
            <a:ext cx="961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2020.01.01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~2020.12.31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까지 데이터 수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6240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4000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개가 넘어가면 다음페이지가 생성되지않아 </a:t>
            </a:r>
            <a:r>
              <a:rPr kumimoji="1" lang="ko-KR" altLang="en-US" sz="20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페이지만 계속 읽어오는 문제점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기간을 </a:t>
            </a:r>
            <a:r>
              <a:rPr kumimoji="1" lang="en-US" altLang="ko-KR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2020.01.01~2020.08.31</a:t>
            </a:r>
            <a:r>
              <a:rPr kumimoji="1" lang="ko-KR" altLang="en-US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2020.09.01~2020.12.31</a:t>
            </a:r>
            <a:r>
              <a:rPr kumimoji="1" lang="ko-KR" altLang="en-US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분리해서 데이터 수집</a:t>
            </a:r>
            <a:endParaRPr kumimoji="1" lang="ko-Kore-KR" altLang="en-US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6FCA03DD-D8A0-40A5-AC72-8879F1863B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81" y="1067236"/>
            <a:ext cx="9516766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7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네이버 뉴스 데이터 수집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6C39EF7-2BA1-44BD-A068-15C1ECEC89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01" r="38312"/>
          <a:stretch/>
        </p:blipFill>
        <p:spPr>
          <a:xfrm>
            <a:off x="1689784" y="1152699"/>
            <a:ext cx="4633549" cy="39111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144624-8411-4826-B79C-87736965C0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4315" y="1066030"/>
            <a:ext cx="5029200" cy="39080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54248C-E7C2-4DED-B9BA-563968625374}"/>
              </a:ext>
            </a:extLst>
          </p:cNvPr>
          <p:cNvSpPr txBox="1"/>
          <p:nvPr/>
        </p:nvSpPr>
        <p:spPr>
          <a:xfrm>
            <a:off x="4736401" y="5259206"/>
            <a:ext cx="378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1"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020</a:t>
            </a:r>
            <a:r>
              <a:rPr kumimoji="1"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kumimoji="1"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6240</a:t>
            </a:r>
            <a:r>
              <a:rPr kumimoji="1"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건 추출</a:t>
            </a:r>
            <a:endParaRPr kumimoji="1" lang="ko-Kore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196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네이버 뉴스 데이터 수집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3627AD7-CA64-4090-982C-2A33556F8DAD}"/>
              </a:ext>
            </a:extLst>
          </p:cNvPr>
          <p:cNvSpPr/>
          <p:nvPr/>
        </p:nvSpPr>
        <p:spPr>
          <a:xfrm>
            <a:off x="1867347" y="2005357"/>
            <a:ext cx="2647184" cy="2647184"/>
          </a:xfrm>
          <a:prstGeom prst="ellipse">
            <a:avLst/>
          </a:prstGeom>
          <a:solidFill>
            <a:srgbClr val="F2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홈트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1359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F3E5985-0CC8-491C-8A7E-1A992703C897}"/>
              </a:ext>
            </a:extLst>
          </p:cNvPr>
          <p:cNvSpPr/>
          <p:nvPr/>
        </p:nvSpPr>
        <p:spPr>
          <a:xfrm>
            <a:off x="8008677" y="2005357"/>
            <a:ext cx="2647184" cy="2647184"/>
          </a:xfrm>
          <a:prstGeom prst="ellipse">
            <a:avLst/>
          </a:prstGeom>
          <a:solidFill>
            <a:srgbClr val="27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홈트</a:t>
            </a:r>
            <a:endParaRPr lang="en-US" altLang="ko-KR" sz="28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6240</a:t>
            </a:r>
          </a:p>
        </p:txBody>
      </p:sp>
      <p:sp>
        <p:nvSpPr>
          <p:cNvPr id="31" name="오른쪽 화살표[R] 1">
            <a:extLst>
              <a:ext uri="{FF2B5EF4-FFF2-40B4-BE49-F238E27FC236}">
                <a16:creationId xmlns:a16="http://schemas.microsoft.com/office/drawing/2014/main" id="{5ABA3F6E-A7E4-4E35-8D27-A7D03951DF76}"/>
              </a:ext>
            </a:extLst>
          </p:cNvPr>
          <p:cNvSpPr/>
          <p:nvPr/>
        </p:nvSpPr>
        <p:spPr>
          <a:xfrm>
            <a:off x="5540085" y="3082091"/>
            <a:ext cx="1443038" cy="576297"/>
          </a:xfrm>
          <a:prstGeom prst="rightArrow">
            <a:avLst/>
          </a:prstGeom>
          <a:solidFill>
            <a:srgbClr val="26316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26316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CD8A81-65ED-49AF-A661-11A5E4784057}"/>
              </a:ext>
            </a:extLst>
          </p:cNvPr>
          <p:cNvSpPr txBox="1"/>
          <p:nvPr/>
        </p:nvSpPr>
        <p:spPr>
          <a:xfrm>
            <a:off x="4993619" y="3724916"/>
            <a:ext cx="2837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4.5</a:t>
            </a:r>
            <a:r>
              <a:rPr kumimoji="1" lang="ko-KR" altLang="en-US" sz="40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</a:t>
            </a:r>
            <a:r>
              <a:rPr kumimoji="1" lang="ko-KR" altLang="en-US" sz="32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증가</a:t>
            </a:r>
            <a:endParaRPr kumimoji="1"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24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네이버 뉴스 데이터 분석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CA66D61F-C2E7-4E82-AF9F-4F28F2451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65" y="1114688"/>
            <a:ext cx="4708094" cy="37953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9B8D86-C087-4083-95B2-14C0D6B5D74F}"/>
              </a:ext>
            </a:extLst>
          </p:cNvPr>
          <p:cNvSpPr txBox="1"/>
          <p:nvPr/>
        </p:nvSpPr>
        <p:spPr>
          <a:xfrm>
            <a:off x="2468406" y="250567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뉴스 기사 제목에서 빈도 수 별로 정렬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쓸모 없는 글자들을 처리 필요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3DBEE94-6048-45D6-BAB4-466EC997AD2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5353"/>
          <a:stretch/>
        </p:blipFill>
        <p:spPr>
          <a:xfrm>
            <a:off x="6948689" y="1076078"/>
            <a:ext cx="4329720" cy="25702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5907FF-1322-4955-BFA5-FC100B366C4A}"/>
              </a:ext>
            </a:extLst>
          </p:cNvPr>
          <p:cNvSpPr txBox="1"/>
          <p:nvPr/>
        </p:nvSpPr>
        <p:spPr>
          <a:xfrm>
            <a:off x="6771858" y="4022915"/>
            <a:ext cx="5243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명사단위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분해하여 길이가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것들을 제거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뉴스기사 제목이라는 데이터 특성상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Null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값이 존재하지 않음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94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네이버 뉴스 시각화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WordCloud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BBED428-5168-43F5-AB56-6D3455E1AB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18" y="1459796"/>
            <a:ext cx="4660900" cy="28853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52A9C0F-0CDA-4361-B990-1342A183FEEE}"/>
              </a:ext>
            </a:extLst>
          </p:cNvPr>
          <p:cNvSpPr txBox="1"/>
          <p:nvPr/>
        </p:nvSpPr>
        <p:spPr>
          <a:xfrm>
            <a:off x="1799318" y="1060863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명사를 </a:t>
            </a:r>
            <a:r>
              <a: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rPr>
              <a:t>바탕으로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WordCloud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작성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15195F-8A25-494A-9073-C8AD8FD1954A}"/>
              </a:ext>
            </a:extLst>
          </p:cNvPr>
          <p:cNvSpPr txBox="1"/>
          <p:nvPr/>
        </p:nvSpPr>
        <p:spPr>
          <a:xfrm>
            <a:off x="2395965" y="4492301"/>
            <a:ext cx="8204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019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키워드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홈트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LGU+, </a:t>
            </a:r>
            <a:r>
              <a:rPr kumimoji="1" lang="ko-KR" altLang="en-US" sz="24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유플러스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오늘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출시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5G</a:t>
            </a:r>
          </a:p>
          <a:p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키워드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홈트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코로나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운동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유플러스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스마트홈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5G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</a:t>
            </a:r>
            <a:endParaRPr kumimoji="1"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150220-0123-4876-890E-74AB3D1404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2318" y="1863488"/>
            <a:ext cx="4108482" cy="22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97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네이버 뉴스 인사이트 도출 결과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2A9C0F-0CDA-4361-B990-1342A183FEEE}"/>
              </a:ext>
            </a:extLst>
          </p:cNvPr>
          <p:cNvSpPr txBox="1"/>
          <p:nvPr/>
        </p:nvSpPr>
        <p:spPr>
          <a:xfrm>
            <a:off x="1799318" y="1060863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명사를 </a:t>
            </a:r>
            <a:r>
              <a: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rPr>
              <a:t>바탕으로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WordCloud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작성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D9A4C4-A6B4-4881-80AA-9178E79F3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447" y="1384185"/>
            <a:ext cx="2871000" cy="232462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552744-017B-43E8-AF74-4F9304911D42}"/>
              </a:ext>
            </a:extLst>
          </p:cNvPr>
          <p:cNvGrpSpPr/>
          <p:nvPr/>
        </p:nvGrpSpPr>
        <p:grpSpPr>
          <a:xfrm>
            <a:off x="1975265" y="1384185"/>
            <a:ext cx="5546428" cy="1433022"/>
            <a:chOff x="1799318" y="1459796"/>
            <a:chExt cx="9061482" cy="288535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8D7D5B-3BDF-4732-B39B-16BF50BD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318" y="1459796"/>
              <a:ext cx="4660900" cy="2885352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A14DD43-83A3-45C2-AB9D-94A9F0264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2318" y="1863488"/>
              <a:ext cx="4108482" cy="229771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7306DA1-4738-4F98-90C1-9BB180C3F0E3}"/>
              </a:ext>
            </a:extLst>
          </p:cNvPr>
          <p:cNvSpPr txBox="1"/>
          <p:nvPr/>
        </p:nvSpPr>
        <p:spPr>
          <a:xfrm>
            <a:off x="2044619" y="3051985"/>
            <a:ext cx="5734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공통 키워드 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ko-KR" altLang="en-US" b="1" dirty="0" err="1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홈트레이닝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b="1" dirty="0" err="1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홈트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LG</a:t>
            </a:r>
            <a:r>
              <a:rPr kumimoji="1" lang="ko-KR" altLang="en-US" b="1" dirty="0" err="1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유플러스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,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출시 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5G,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b="1" dirty="0">
              <a:solidFill>
                <a:srgbClr val="26316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서비스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LGU, 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공개 </a:t>
            </a:r>
            <a:endParaRPr kumimoji="1" lang="en-US" altLang="ko-KR" b="1" dirty="0">
              <a:solidFill>
                <a:srgbClr val="26316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LGU+</a:t>
            </a:r>
            <a:r>
              <a:rPr kumimoji="1" lang="ko-KR" altLang="en-US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관련된 공통 키워드 가 추출</a:t>
            </a:r>
            <a:endParaRPr kumimoji="1" lang="en-US" altLang="ko-KR" b="1" dirty="0">
              <a:solidFill>
                <a:srgbClr val="26316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AC0FF5-10CC-4BB7-8A35-D46B6005826E}"/>
              </a:ext>
            </a:extLst>
          </p:cNvPr>
          <p:cNvSpPr txBox="1"/>
          <p:nvPr/>
        </p:nvSpPr>
        <p:spPr>
          <a:xfrm>
            <a:off x="1524219" y="4034941"/>
            <a:ext cx="1021299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5G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시대 기술과 코로나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19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의 생활로 인해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홈트도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하나의 </a:t>
            </a:r>
            <a:r>
              <a:rPr lang="ko-KR" altLang="en-US" sz="1400" b="1" u="sng" dirty="0">
                <a:solidFill>
                  <a:srgbClr val="263164"/>
                </a:solidFill>
                <a:latin typeface="나눔고딕" pitchFamily="2" charset="-127"/>
                <a:ea typeface="나눔고딕" pitchFamily="2" charset="-127"/>
              </a:rPr>
              <a:t>독자적인 컨텐츠로 경쟁력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을 가지게 되었다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LGU+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5G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기술 상용화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5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대서비스에는 게임과 더불어 운동관련 컨텐츠도 주력사업으로 평가되고 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스마트 홈 서비스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실시간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AI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코칭 기술을 접목하여 운동의 전문성을 높이고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시간과 장소에 방해받지 않고 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   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운동할 수 있다는 홈트레이닝의 장점을 극대화 한 기술이다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특히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스마트 홈서비스를 이용한 운동 컨텐츠는 </a:t>
            </a:r>
            <a:r>
              <a:rPr lang="ko-KR" altLang="en-US" sz="1400" b="1" u="sng" dirty="0">
                <a:solidFill>
                  <a:srgbClr val="263164"/>
                </a:solidFill>
                <a:latin typeface="나눔고딕" pitchFamily="2" charset="-127"/>
                <a:ea typeface="나눔고딕" pitchFamily="2" charset="-127"/>
              </a:rPr>
              <a:t>가족들과 함께 할 수 있는 운동 플랫폼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으로 성장할 수 있다는 점에서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큰 의미가 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홈 트레이닝 관련 콘텐츠와 더불어 유플러스 마켓을 통해 홈 트레이닝 관련 기구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운동복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다이어트 식품 등 자사 플랫폼과 연동하여 컨텐츠와 제품을 아우르는 오픈마켓으로 성장한다면 더 많은 소비자들이 편리하게 이용할 수 있을 것이라 예상된다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37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649B40-43F8-BC40-8426-A427E5253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417" y1="43885" x2="35417" y2="43885"/>
                        <a14:foregroundMark x1="35417" y1="43525" x2="34549" y2="64029"/>
                        <a14:foregroundMark x1="28125" y1="41367" x2="68924" y2="42446"/>
                        <a14:foregroundMark x1="68924" y1="42446" x2="67882" y2="56475"/>
                        <a14:foregroundMark x1="67882" y1="56475" x2="36806" y2="64928"/>
                        <a14:foregroundMark x1="36806" y1="64928" x2="32465" y2="63669"/>
                        <a14:backgroundMark x1="47569" y1="51978" x2="47569" y2="51978"/>
                        <a14:backgroundMark x1="47049" y1="50180" x2="47049" y2="501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7200" y="1663700"/>
            <a:ext cx="3657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9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 데이터 수집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id="{14A1DA78-420D-4A8C-B4B8-7FA734FB4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87088"/>
              </p:ext>
            </p:extLst>
          </p:nvPr>
        </p:nvGraphicFramePr>
        <p:xfrm>
          <a:off x="6122508" y="1117435"/>
          <a:ext cx="5497515" cy="4989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821">
                  <a:extLst>
                    <a:ext uri="{9D8B030D-6E8A-4147-A177-3AD203B41FA5}">
                      <a16:colId xmlns:a16="http://schemas.microsoft.com/office/drawing/2014/main" val="3488532795"/>
                    </a:ext>
                  </a:extLst>
                </a:gridCol>
                <a:gridCol w="4367694">
                  <a:extLst>
                    <a:ext uri="{9D8B030D-6E8A-4147-A177-3AD203B41FA5}">
                      <a16:colId xmlns:a16="http://schemas.microsoft.com/office/drawing/2014/main" val="932207405"/>
                    </a:ext>
                  </a:extLst>
                </a:gridCol>
              </a:tblGrid>
              <a:tr h="6070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&lt;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유튜브 영상 댓글 데이터 수집 기준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&gt;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370067"/>
                  </a:ext>
                </a:extLst>
              </a:tr>
              <a:tr h="830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목표</a:t>
                      </a:r>
                      <a:endParaRPr lang="en-US" altLang="ko-KR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”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영상 시청자들의 </a:t>
                      </a:r>
                      <a:r>
                        <a:rPr lang="ko-KR" altLang="en-US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주요관심사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파악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43923"/>
                  </a:ext>
                </a:extLst>
              </a:tr>
              <a:tr h="1167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</a:t>
                      </a:r>
                      <a:endParaRPr lang="en-US" altLang="ko-KR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”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검색 시 노출되는 </a:t>
                      </a:r>
                      <a:r>
                        <a:rPr lang="ko-KR" altLang="en-US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조회수</a:t>
                      </a:r>
                      <a:r>
                        <a:rPr lang="en-US" altLang="ko-KR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상위 </a:t>
                      </a:r>
                      <a:r>
                        <a:rPr lang="en-US" altLang="ko-KR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r>
                        <a:rPr lang="ko-KR" altLang="en-US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</a:t>
                      </a:r>
                      <a:r>
                        <a:rPr lang="en-US" altLang="ko-KR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영상의 댓글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744022"/>
                  </a:ext>
                </a:extLst>
              </a:tr>
              <a:tr h="1707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필터</a:t>
                      </a:r>
                      <a:endParaRPr lang="en-US" altLang="ko-KR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업로드 날짜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: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올해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동영상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길이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4~20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정렬기준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: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77018"/>
                  </a:ext>
                </a:extLst>
              </a:tr>
              <a:tr h="676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제외대상</a:t>
                      </a:r>
                      <a:endParaRPr lang="en-US" altLang="ko-KR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광고영상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댓글차단영상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990326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07E60371-219D-46D9-89B9-087DE9A6DB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958" t="116" b="1"/>
          <a:stretch/>
        </p:blipFill>
        <p:spPr>
          <a:xfrm>
            <a:off x="1719641" y="1177146"/>
            <a:ext cx="4247097" cy="2048304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2AF0C9-139D-4E9C-834E-A3D50A9E235F}"/>
              </a:ext>
            </a:extLst>
          </p:cNvPr>
          <p:cNvGrpSpPr/>
          <p:nvPr/>
        </p:nvGrpSpPr>
        <p:grpSpPr>
          <a:xfrm>
            <a:off x="1719642" y="3429000"/>
            <a:ext cx="4247098" cy="2737159"/>
            <a:chOff x="6815583" y="3378884"/>
            <a:chExt cx="4139288" cy="2537823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94FF0B1-ED18-4829-8F24-344331FB4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00000" b="-2453"/>
            <a:stretch/>
          </p:blipFill>
          <p:spPr>
            <a:xfrm>
              <a:off x="6815583" y="3378884"/>
              <a:ext cx="4139288" cy="64543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203C908-60F9-4D32-A746-E5AD0AF3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5583" y="3378885"/>
              <a:ext cx="4139288" cy="2537822"/>
            </a:xfrm>
            <a:prstGeom prst="rect">
              <a:avLst/>
            </a:prstGeom>
            <a:ln w="38100">
              <a:noFill/>
            </a:ln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49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27072" y="275253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INDEX </a:t>
            </a:r>
            <a:r>
              <a:rPr lang="en-US" altLang="ko-KR" sz="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DATA CRAWLING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06865" y="831962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2FDF30-3BA9-F140-B713-71207EAC4FCB}"/>
              </a:ext>
            </a:extLst>
          </p:cNvPr>
          <p:cNvGrpSpPr/>
          <p:nvPr/>
        </p:nvGrpSpPr>
        <p:grpSpPr>
          <a:xfrm>
            <a:off x="1687260" y="1733201"/>
            <a:ext cx="8328372" cy="990870"/>
            <a:chOff x="1753819" y="2794484"/>
            <a:chExt cx="8328372" cy="1189359"/>
          </a:xfrm>
        </p:grpSpPr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1F226539-A4C5-E446-96F6-1260200831CB}"/>
                </a:ext>
              </a:extLst>
            </p:cNvPr>
            <p:cNvSpPr/>
            <p:nvPr/>
          </p:nvSpPr>
          <p:spPr>
            <a:xfrm>
              <a:off x="1753819" y="2794484"/>
              <a:ext cx="1273289" cy="3674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63164"/>
                  </a:solidFill>
                </a:rPr>
                <a:t>#1</a:t>
              </a:r>
              <a:endParaRPr lang="ko-KR" altLang="en-US" sz="1600" b="1" dirty="0">
                <a:solidFill>
                  <a:srgbClr val="263164"/>
                </a:solidFill>
              </a:endParaRPr>
            </a:p>
          </p:txBody>
        </p:sp>
        <p:cxnSp>
          <p:nvCxnSpPr>
            <p:cNvPr id="42" name="꺾인 연결선 29">
              <a:extLst>
                <a:ext uri="{FF2B5EF4-FFF2-40B4-BE49-F238E27FC236}">
                  <a16:creationId xmlns:a16="http://schemas.microsoft.com/office/drawing/2014/main" id="{04774066-B30F-EC4C-9E03-91A11771EFA9}"/>
                </a:ext>
              </a:extLst>
            </p:cNvPr>
            <p:cNvCxnSpPr>
              <a:stCxn id="40" idx="2"/>
            </p:cNvCxnSpPr>
            <p:nvPr/>
          </p:nvCxnSpPr>
          <p:spPr>
            <a:xfrm rot="16200000" flipH="1">
              <a:off x="5825357" y="-272991"/>
              <a:ext cx="821941" cy="7691727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8219411-1A66-314F-92A0-B07B0AB8D1B6}"/>
              </a:ext>
            </a:extLst>
          </p:cNvPr>
          <p:cNvGrpSpPr/>
          <p:nvPr/>
        </p:nvGrpSpPr>
        <p:grpSpPr>
          <a:xfrm>
            <a:off x="1687260" y="3044714"/>
            <a:ext cx="8328372" cy="990870"/>
            <a:chOff x="1753819" y="2794484"/>
            <a:chExt cx="8328372" cy="1189359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A1C2F54F-B457-DC40-94CF-F67981BD70E7}"/>
                </a:ext>
              </a:extLst>
            </p:cNvPr>
            <p:cNvSpPr/>
            <p:nvPr/>
          </p:nvSpPr>
          <p:spPr>
            <a:xfrm>
              <a:off x="1753819" y="2794484"/>
              <a:ext cx="1273289" cy="3674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63164"/>
                  </a:solidFill>
                </a:rPr>
                <a:t>#2</a:t>
              </a:r>
              <a:endParaRPr lang="ko-KR" altLang="en-US" sz="1600" b="1" dirty="0">
                <a:solidFill>
                  <a:srgbClr val="263164"/>
                </a:solidFill>
              </a:endParaRPr>
            </a:p>
          </p:txBody>
        </p:sp>
        <p:cxnSp>
          <p:nvCxnSpPr>
            <p:cNvPr id="62" name="꺾인 연결선 29">
              <a:extLst>
                <a:ext uri="{FF2B5EF4-FFF2-40B4-BE49-F238E27FC236}">
                  <a16:creationId xmlns:a16="http://schemas.microsoft.com/office/drawing/2014/main" id="{CFDBDC6F-53FC-204C-AE31-45F8C4A083E6}"/>
                </a:ext>
              </a:extLst>
            </p:cNvPr>
            <p:cNvCxnSpPr>
              <a:stCxn id="61" idx="2"/>
            </p:cNvCxnSpPr>
            <p:nvPr/>
          </p:nvCxnSpPr>
          <p:spPr>
            <a:xfrm rot="16200000" flipH="1">
              <a:off x="5825357" y="-272991"/>
              <a:ext cx="821941" cy="7691727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8B4664D-FBD4-8F45-94A8-9AECFFDA4E59}"/>
              </a:ext>
            </a:extLst>
          </p:cNvPr>
          <p:cNvGrpSpPr/>
          <p:nvPr/>
        </p:nvGrpSpPr>
        <p:grpSpPr>
          <a:xfrm>
            <a:off x="1687260" y="4356227"/>
            <a:ext cx="8328372" cy="990870"/>
            <a:chOff x="1753819" y="2794484"/>
            <a:chExt cx="8328372" cy="1189359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D40A6778-B348-4E41-BBCA-DD7175FA1B46}"/>
                </a:ext>
              </a:extLst>
            </p:cNvPr>
            <p:cNvSpPr/>
            <p:nvPr/>
          </p:nvSpPr>
          <p:spPr>
            <a:xfrm>
              <a:off x="1753819" y="2794484"/>
              <a:ext cx="1273289" cy="3674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63164"/>
                  </a:solidFill>
                </a:rPr>
                <a:t>#3</a:t>
              </a:r>
              <a:endParaRPr lang="ko-KR" altLang="en-US" sz="1600" b="1" dirty="0">
                <a:solidFill>
                  <a:srgbClr val="263164"/>
                </a:solidFill>
              </a:endParaRPr>
            </a:p>
          </p:txBody>
        </p:sp>
        <p:cxnSp>
          <p:nvCxnSpPr>
            <p:cNvPr id="65" name="꺾인 연결선 29">
              <a:extLst>
                <a:ext uri="{FF2B5EF4-FFF2-40B4-BE49-F238E27FC236}">
                  <a16:creationId xmlns:a16="http://schemas.microsoft.com/office/drawing/2014/main" id="{39B29E61-955B-A746-85C2-5DC0A3A9A905}"/>
                </a:ext>
              </a:extLst>
            </p:cNvPr>
            <p:cNvCxnSpPr>
              <a:stCxn id="64" idx="2"/>
            </p:cNvCxnSpPr>
            <p:nvPr/>
          </p:nvCxnSpPr>
          <p:spPr>
            <a:xfrm rot="16200000" flipH="1">
              <a:off x="5825357" y="-272991"/>
              <a:ext cx="821941" cy="7691727"/>
            </a:xfrm>
            <a:prstGeom prst="bentConnector2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15C5595-DB88-9142-92FD-171A5D1DD7F2}"/>
              </a:ext>
            </a:extLst>
          </p:cNvPr>
          <p:cNvSpPr txBox="1"/>
          <p:nvPr/>
        </p:nvSpPr>
        <p:spPr>
          <a:xfrm>
            <a:off x="2960549" y="2204975"/>
            <a:ext cx="690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9156E4-036A-8247-B39C-BAF2C098919F}"/>
              </a:ext>
            </a:extLst>
          </p:cNvPr>
          <p:cNvSpPr txBox="1"/>
          <p:nvPr/>
        </p:nvSpPr>
        <p:spPr>
          <a:xfrm>
            <a:off x="2960549" y="3490543"/>
            <a:ext cx="690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 개요</a:t>
            </a:r>
            <a:endParaRPr kumimoji="1"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D318D7-A2E6-684A-B45C-9A5DE862575E}"/>
              </a:ext>
            </a:extLst>
          </p:cNvPr>
          <p:cNvSpPr txBox="1"/>
          <p:nvPr/>
        </p:nvSpPr>
        <p:spPr>
          <a:xfrm>
            <a:off x="2960549" y="4810163"/>
            <a:ext cx="690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endParaRPr kumimoji="1"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BB1EF6-2BF4-2F4A-8728-11CB54DE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6552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8731681-C871-6C4B-93EE-67F9AFF308DE}"/>
              </a:ext>
            </a:extLst>
          </p:cNvPr>
          <p:cNvGrpSpPr/>
          <p:nvPr/>
        </p:nvGrpSpPr>
        <p:grpSpPr>
          <a:xfrm>
            <a:off x="290235" y="275253"/>
            <a:ext cx="746602" cy="6307494"/>
            <a:chOff x="210961" y="105517"/>
            <a:chExt cx="746602" cy="630749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4F1B90D-A44A-DE4C-B8B5-9B1011C78F2A}"/>
                </a:ext>
              </a:extLst>
            </p:cNvPr>
            <p:cNvGrpSpPr/>
            <p:nvPr/>
          </p:nvGrpSpPr>
          <p:grpSpPr>
            <a:xfrm>
              <a:off x="210961" y="105517"/>
              <a:ext cx="746602" cy="6307494"/>
              <a:chOff x="210961" y="105517"/>
              <a:chExt cx="746602" cy="6307494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2CE30E9-70E5-D741-A244-92097D290E63}"/>
                  </a:ext>
                </a:extLst>
              </p:cNvPr>
              <p:cNvSpPr/>
              <p:nvPr/>
            </p:nvSpPr>
            <p:spPr>
              <a:xfrm>
                <a:off x="341742" y="105517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9">
                <a:extLst>
                  <a:ext uri="{FF2B5EF4-FFF2-40B4-BE49-F238E27FC236}">
                    <a16:creationId xmlns:a16="http://schemas.microsoft.com/office/drawing/2014/main" id="{93619456-FD7D-CC41-B137-66B1289B6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50" y="2612211"/>
                <a:ext cx="163114" cy="17402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27316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6">
                <a:extLst>
                  <a:ext uri="{FF2B5EF4-FFF2-40B4-BE49-F238E27FC236}">
                    <a16:creationId xmlns:a16="http://schemas.microsoft.com/office/drawing/2014/main" id="{3A4AE744-F982-4844-98B0-A7CCA8F69F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249" y="4271840"/>
                <a:ext cx="103434" cy="17396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자유형 23">
                <a:extLst>
                  <a:ext uri="{FF2B5EF4-FFF2-40B4-BE49-F238E27FC236}">
                    <a16:creationId xmlns:a16="http://schemas.microsoft.com/office/drawing/2014/main" id="{3163FF26-23AD-AC4E-BE72-9D518B4FF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800" y="3732289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97E6C765-77AB-A645-8B40-FA205F658A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70987" y="3189518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4AFEF92C-A116-CA4B-A1F7-3E519587F8A0}"/>
                  </a:ext>
                </a:extLst>
              </p:cNvPr>
              <p:cNvSpPr/>
              <p:nvPr/>
            </p:nvSpPr>
            <p:spPr>
              <a:xfrm>
                <a:off x="419042" y="488199"/>
                <a:ext cx="415674" cy="4156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7B63A204-E49E-474A-9D0F-99DC222AA05C}"/>
                  </a:ext>
                </a:extLst>
              </p:cNvPr>
              <p:cNvGrpSpPr/>
              <p:nvPr/>
            </p:nvGrpSpPr>
            <p:grpSpPr>
              <a:xfrm>
                <a:off x="210961" y="1167821"/>
                <a:ext cx="612000" cy="612000"/>
                <a:chOff x="269374" y="5429433"/>
                <a:chExt cx="612000" cy="612000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29712DD-3100-1F4B-87B6-D1161133BFA2}"/>
                    </a:ext>
                  </a:extLst>
                </p:cNvPr>
                <p:cNvSpPr/>
                <p:nvPr/>
              </p:nvSpPr>
              <p:spPr>
                <a:xfrm>
                  <a:off x="269374" y="5429433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INDEX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0DDF466A-D72A-6443-8A9E-E80E4475E3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040" y="5488362"/>
                  <a:ext cx="365004" cy="339070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12">
                <a:extLst>
                  <a:ext uri="{FF2B5EF4-FFF2-40B4-BE49-F238E27FC236}">
                    <a16:creationId xmlns:a16="http://schemas.microsoft.com/office/drawing/2014/main" id="{634FEEC5-5FA8-1148-ADDE-90CE956D498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20908" y="2043834"/>
                <a:ext cx="211943" cy="168596"/>
                <a:chOff x="6124" y="305"/>
                <a:chExt cx="841" cy="669"/>
              </a:xfrm>
              <a:solidFill>
                <a:srgbClr val="263164"/>
              </a:solidFill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8854EBE7-96BB-2E4C-AAB2-7E50DA7E3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558555CC-E821-4544-BD74-6E0AC16586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51B1A92-3D13-1148-AA5B-7AD51DAE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5921" y1="40935" x2="65921" y2="409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9042" y="508605"/>
              <a:ext cx="443656" cy="412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78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 데이터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88AD77F5-15ED-42DB-B3EA-769FF5B91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371284"/>
              </p:ext>
            </p:extLst>
          </p:nvPr>
        </p:nvGraphicFramePr>
        <p:xfrm>
          <a:off x="1987854" y="1153940"/>
          <a:ext cx="6774770" cy="215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4770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386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원문 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354695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상위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영상 댓글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크롤링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후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csv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  <a:tr h="1402469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74303"/>
                  </a:ext>
                </a:extLst>
              </a:tr>
            </a:tbl>
          </a:graphicData>
        </a:graphic>
      </p:graphicFrame>
      <p:graphicFrame>
        <p:nvGraphicFramePr>
          <p:cNvPr id="33" name="표 2">
            <a:extLst>
              <a:ext uri="{FF2B5EF4-FFF2-40B4-BE49-F238E27FC236}">
                <a16:creationId xmlns:a16="http://schemas.microsoft.com/office/drawing/2014/main" id="{014723B2-B82C-4E00-86D3-2183A2C33A4B}"/>
              </a:ext>
            </a:extLst>
          </p:cNvPr>
          <p:cNvGraphicFramePr>
            <a:graphicFrameLocks noGrp="1"/>
          </p:cNvGraphicFramePr>
          <p:nvPr/>
        </p:nvGraphicFramePr>
        <p:xfrm>
          <a:off x="2008620" y="2067331"/>
          <a:ext cx="6774770" cy="116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4770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147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문서 정제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32136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영어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특수기호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 제외</a:t>
                      </a:r>
                      <a:endParaRPr lang="en-US" altLang="ko-KR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한글과 공백을 제외하고 불필요한 문자는 제거한 구현코드</a:t>
                      </a: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  <a:tr h="135025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031452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70608137-4386-4630-AC58-BAD2946572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854" y="3285038"/>
            <a:ext cx="7055504" cy="639126"/>
          </a:xfrm>
          <a:prstGeom prst="rect">
            <a:avLst/>
          </a:prstGeom>
        </p:spPr>
      </p:pic>
      <p:graphicFrame>
        <p:nvGraphicFramePr>
          <p:cNvPr id="35" name="표 2">
            <a:extLst>
              <a:ext uri="{FF2B5EF4-FFF2-40B4-BE49-F238E27FC236}">
                <a16:creationId xmlns:a16="http://schemas.microsoft.com/office/drawing/2014/main" id="{236EC648-80AA-4ED3-9B7A-5DF312C63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421646"/>
              </p:ext>
            </p:extLst>
          </p:nvPr>
        </p:nvGraphicFramePr>
        <p:xfrm>
          <a:off x="1987854" y="4150867"/>
          <a:ext cx="93628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2804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자연어 처리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45826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Kkma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형태소 분석기 사용</a:t>
                      </a:r>
                      <a:endParaRPr lang="en-US" altLang="ko-KR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단어 단위로 문장 분해</a:t>
                      </a:r>
                      <a:endParaRPr lang="en-US" altLang="ko-KR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단어 초과 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~3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음절 이상의 단어만 추출</a:t>
                      </a:r>
                      <a:endParaRPr lang="en-US" altLang="ko-KR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조사 및 의미 없는 단어 </a:t>
                      </a: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불용어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처리 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    ['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뭐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으면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은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들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좀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잘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걍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과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도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으로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','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하다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']</a:t>
                      </a:r>
                      <a:endParaRPr lang="ko-KR" altLang="en-US" sz="18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89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5FB887D0-91FF-4245-86D8-AFD8512DE8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66" y="1018931"/>
            <a:ext cx="8620010" cy="49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3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EDA :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데이터시각화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영상별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 빈도수 그래프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672ADD-330D-4B99-BA2D-7B05CA290EED}"/>
              </a:ext>
            </a:extLst>
          </p:cNvPr>
          <p:cNvGrpSpPr/>
          <p:nvPr/>
        </p:nvGrpSpPr>
        <p:grpSpPr>
          <a:xfrm>
            <a:off x="1824718" y="867524"/>
            <a:ext cx="9612000" cy="5313409"/>
            <a:chOff x="1824718" y="867524"/>
            <a:chExt cx="9612000" cy="5313409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B6C4A3F-FE5F-44D8-9532-0D3DB8FC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824718" y="867524"/>
              <a:ext cx="9612000" cy="0"/>
            </a:xfrm>
            <a:prstGeom prst="line">
              <a:avLst/>
            </a:prstGeom>
            <a:ln>
              <a:solidFill>
                <a:srgbClr val="2731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6F4848-8DF1-4E23-B001-92C7AB05C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146" y="1345692"/>
              <a:ext cx="2900588" cy="236611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69AA989-04FC-44E2-B41F-5B4B3DB74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523" y="3761302"/>
              <a:ext cx="3183838" cy="241963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F701449-6849-4F77-894D-4386D9BCA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501" y="1345692"/>
              <a:ext cx="2909295" cy="221933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7F6301D-04C1-402D-AAB3-E03FFACB3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718" y="3668477"/>
              <a:ext cx="3020563" cy="247238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8EA1B28-B8BF-47C5-8E3F-BF9BB60C1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8182" y="1237639"/>
              <a:ext cx="2951986" cy="231639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E74F62A-B27D-481F-8B86-E00CF6FD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012" y="3819710"/>
              <a:ext cx="2947116" cy="2316390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C7AEA4-445B-41BD-8915-8E5B446A66DE}"/>
                </a:ext>
              </a:extLst>
            </p:cNvPr>
            <p:cNvSpPr/>
            <p:nvPr/>
          </p:nvSpPr>
          <p:spPr>
            <a:xfrm>
              <a:off x="2624666" y="3378953"/>
              <a:ext cx="1258784" cy="232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AFB542C-B6B5-47B1-9492-BD16DA598655}"/>
                </a:ext>
              </a:extLst>
            </p:cNvPr>
            <p:cNvSpPr/>
            <p:nvPr/>
          </p:nvSpPr>
          <p:spPr>
            <a:xfrm>
              <a:off x="5572866" y="3425456"/>
              <a:ext cx="1258784" cy="232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2CD730-2836-4201-984E-8A3F58C9EAE3}"/>
                </a:ext>
              </a:extLst>
            </p:cNvPr>
            <p:cNvSpPr/>
            <p:nvPr/>
          </p:nvSpPr>
          <p:spPr>
            <a:xfrm>
              <a:off x="9038048" y="3565180"/>
              <a:ext cx="1258784" cy="232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D7E3E97-F583-42EB-B2A0-68AA71D77158}"/>
                </a:ext>
              </a:extLst>
            </p:cNvPr>
            <p:cNvSpPr/>
            <p:nvPr/>
          </p:nvSpPr>
          <p:spPr>
            <a:xfrm>
              <a:off x="2619882" y="5904954"/>
              <a:ext cx="1258784" cy="232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0DADE62-D6F0-4B77-BAB0-96520120CB65}"/>
                </a:ext>
              </a:extLst>
            </p:cNvPr>
            <p:cNvSpPr/>
            <p:nvPr/>
          </p:nvSpPr>
          <p:spPr>
            <a:xfrm>
              <a:off x="9038048" y="5981654"/>
              <a:ext cx="1127230" cy="199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082656-6E76-45B2-A9B7-3991BDB30716}"/>
                </a:ext>
              </a:extLst>
            </p:cNvPr>
            <p:cNvSpPr txBox="1"/>
            <p:nvPr/>
          </p:nvSpPr>
          <p:spPr>
            <a:xfrm>
              <a:off x="2829978" y="1103135"/>
              <a:ext cx="11961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홀로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4C0BC9-4ECF-46E2-B974-0E5FEBFC4D32}"/>
                </a:ext>
              </a:extLst>
            </p:cNvPr>
            <p:cNvSpPr txBox="1"/>
            <p:nvPr/>
          </p:nvSpPr>
          <p:spPr>
            <a:xfrm>
              <a:off x="5966113" y="1103135"/>
              <a:ext cx="13292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힙으뜸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53C6F-6795-4AB9-BEBF-725559DEA8ED}"/>
                </a:ext>
              </a:extLst>
            </p:cNvPr>
            <p:cNvSpPr txBox="1"/>
            <p:nvPr/>
          </p:nvSpPr>
          <p:spPr>
            <a:xfrm>
              <a:off x="9109741" y="1135231"/>
              <a:ext cx="13292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한수진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C4F2F7-9F88-4FC7-B7DD-FC43DA2926F5}"/>
                </a:ext>
              </a:extLst>
            </p:cNvPr>
            <p:cNvSpPr txBox="1"/>
            <p:nvPr/>
          </p:nvSpPr>
          <p:spPr>
            <a:xfrm>
              <a:off x="2629529" y="3581006"/>
              <a:ext cx="14622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제이제이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E825FF-E2D1-4B70-AC94-D975DB76028C}"/>
                </a:ext>
              </a:extLst>
            </p:cNvPr>
            <p:cNvSpPr txBox="1"/>
            <p:nvPr/>
          </p:nvSpPr>
          <p:spPr>
            <a:xfrm>
              <a:off x="5874323" y="3611253"/>
              <a:ext cx="14622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땅끄부부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91398D-9076-4824-9EC2-1AB47CE2A7E9}"/>
                </a:ext>
              </a:extLst>
            </p:cNvPr>
            <p:cNvSpPr txBox="1"/>
            <p:nvPr/>
          </p:nvSpPr>
          <p:spPr>
            <a:xfrm>
              <a:off x="9260937" y="3634956"/>
              <a:ext cx="13292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여운파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2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EDA :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데이터시각화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영상별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 빈도수 그래프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46" name="표 2">
            <a:extLst>
              <a:ext uri="{FF2B5EF4-FFF2-40B4-BE49-F238E27FC236}">
                <a16:creationId xmlns:a16="http://schemas.microsoft.com/office/drawing/2014/main" id="{7FAC6CE9-2416-4C1D-8C91-83BF2689D7C6}"/>
              </a:ext>
            </a:extLst>
          </p:cNvPr>
          <p:cNvGraphicFramePr>
            <a:graphicFrameLocks noGrp="1"/>
          </p:cNvGraphicFramePr>
          <p:nvPr/>
        </p:nvGraphicFramePr>
        <p:xfrm>
          <a:off x="2295253" y="1138830"/>
          <a:ext cx="792378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3785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199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검색어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상위 조회수 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영상 별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/10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통합데이터 유튜브 댓글 분석 빈도수 그래프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199128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kumimoji="0"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1" lang="en" altLang="ko-Kore-KR" sz="1400" dirty="0"/>
                        <a:t>EDA</a:t>
                      </a:r>
                      <a:r>
                        <a:rPr kumimoji="1" lang="ko-KR" altLang="en-US" sz="1400" dirty="0"/>
                        <a:t>를 위해 각 </a:t>
                      </a:r>
                      <a:r>
                        <a:rPr kumimoji="1" lang="ko-KR" altLang="en-US" sz="1400" dirty="0" err="1"/>
                        <a:t>영상별</a:t>
                      </a:r>
                      <a:r>
                        <a:rPr kumimoji="1" lang="ko-KR" altLang="en-US" sz="1400" dirty="0"/>
                        <a:t> 빈도수 그래프와 영상 전체 댓글을 통합한 빈도수 그래프를 시각화</a:t>
                      </a:r>
                      <a:endParaRPr kumimoji="1" lang="en-US" altLang="ko-KR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B59BFA74-B3CC-4354-9B91-8601A0585C89}"/>
              </a:ext>
            </a:extLst>
          </p:cNvPr>
          <p:cNvGrpSpPr/>
          <p:nvPr/>
        </p:nvGrpSpPr>
        <p:grpSpPr>
          <a:xfrm>
            <a:off x="1375875" y="2037005"/>
            <a:ext cx="10362993" cy="4084346"/>
            <a:chOff x="1374690" y="1896074"/>
            <a:chExt cx="10362993" cy="4084346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022E329-B176-4600-B08E-6C7FECC85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72"/>
            <a:stretch/>
          </p:blipFill>
          <p:spPr>
            <a:xfrm>
              <a:off x="3669623" y="2168278"/>
              <a:ext cx="2335841" cy="172102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76EB10D-B7E3-403F-BCC5-AC7798A99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298" y="2150096"/>
              <a:ext cx="2332616" cy="184541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979A06-BDA1-44DD-9C86-61465051F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690" y="4135009"/>
              <a:ext cx="2396750" cy="184541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9F9DF88-8B7B-45B5-917A-2DF01D562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1"/>
            <a:stretch/>
          </p:blipFill>
          <p:spPr>
            <a:xfrm>
              <a:off x="3766068" y="4144990"/>
              <a:ext cx="2213658" cy="1748020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BE20488-EEAF-42C2-9958-DB5B0E638E91}"/>
                </a:ext>
              </a:extLst>
            </p:cNvPr>
            <p:cNvGrpSpPr/>
            <p:nvPr/>
          </p:nvGrpSpPr>
          <p:grpSpPr>
            <a:xfrm>
              <a:off x="5849098" y="2119134"/>
              <a:ext cx="5888585" cy="3753924"/>
              <a:chOff x="5849098" y="2119134"/>
              <a:chExt cx="5888585" cy="3753924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4EA3ADB3-304C-4F61-92DD-9D8AD8FFD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9098" y="2119134"/>
                <a:ext cx="5888585" cy="363922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87B1042-C491-46D2-832F-F11F39797858}"/>
                  </a:ext>
                </a:extLst>
              </p:cNvPr>
              <p:cNvSpPr txBox="1"/>
              <p:nvPr/>
            </p:nvSpPr>
            <p:spPr>
              <a:xfrm>
                <a:off x="6868792" y="5565281"/>
                <a:ext cx="43845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263164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10</a:t>
                </a:r>
                <a:r>
                  <a:rPr lang="ko-KR" altLang="en-US" sz="1400" dirty="0">
                    <a:solidFill>
                      <a:srgbClr val="263164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 영상 통합 데이터 유튜브 댓글 분석 빈도수 그래프 </a:t>
                </a:r>
                <a:endParaRPr kumimoji="1" lang="ko-Kore-KR" altLang="en-US" sz="1400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9697D7-BE48-48BC-B174-574A474BC643}"/>
                </a:ext>
              </a:extLst>
            </p:cNvPr>
            <p:cNvSpPr txBox="1"/>
            <p:nvPr/>
          </p:nvSpPr>
          <p:spPr>
            <a:xfrm>
              <a:off x="1965001" y="1896074"/>
              <a:ext cx="132921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신지니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C7C761-285C-4042-AA77-3A0B646F6B89}"/>
                </a:ext>
              </a:extLst>
            </p:cNvPr>
            <p:cNvSpPr txBox="1"/>
            <p:nvPr/>
          </p:nvSpPr>
          <p:spPr>
            <a:xfrm>
              <a:off x="4297617" y="1896074"/>
              <a:ext cx="132921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소미핏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65250B-A5AC-4551-8DAD-9203559BF4F9}"/>
                </a:ext>
              </a:extLst>
            </p:cNvPr>
            <p:cNvSpPr txBox="1"/>
            <p:nvPr/>
          </p:nvSpPr>
          <p:spPr>
            <a:xfrm>
              <a:off x="1962209" y="3854734"/>
              <a:ext cx="132921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다또아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4D9DFA-09B8-4BCB-8379-048A35C59BB6}"/>
                </a:ext>
              </a:extLst>
            </p:cNvPr>
            <p:cNvSpPr txBox="1"/>
            <p:nvPr/>
          </p:nvSpPr>
          <p:spPr>
            <a:xfrm>
              <a:off x="4294825" y="3878484"/>
              <a:ext cx="132921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꾸주니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1100" dirty="0" err="1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유튜버</a:t>
              </a:r>
              <a:r>
                <a:rPr lang="ko-KR" altLang="en-US" sz="11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영상</a:t>
              </a:r>
              <a:endParaRPr kumimoji="1" lang="ko-Kore-KR" altLang="en-US" sz="11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7F5F36A-16E0-41F7-99C0-384FF3961872}"/>
                </a:ext>
              </a:extLst>
            </p:cNvPr>
            <p:cNvSpPr/>
            <p:nvPr/>
          </p:nvSpPr>
          <p:spPr>
            <a:xfrm>
              <a:off x="4583344" y="3791074"/>
              <a:ext cx="914400" cy="86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EF25C55-673D-4F28-9148-EAB2B6459FFE}"/>
                </a:ext>
              </a:extLst>
            </p:cNvPr>
            <p:cNvSpPr/>
            <p:nvPr/>
          </p:nvSpPr>
          <p:spPr>
            <a:xfrm>
              <a:off x="4660506" y="5786539"/>
              <a:ext cx="914400" cy="86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1D7351-035C-44E7-BC53-A88E70C6F093}"/>
                </a:ext>
              </a:extLst>
            </p:cNvPr>
            <p:cNvSpPr/>
            <p:nvPr/>
          </p:nvSpPr>
          <p:spPr>
            <a:xfrm>
              <a:off x="2248839" y="5880102"/>
              <a:ext cx="914400" cy="86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0860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EDA :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A1ECB18-8B0A-49F4-BB19-BD6E8DA5D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96" y="1151517"/>
            <a:ext cx="4377895" cy="2709395"/>
          </a:xfrm>
          <a:prstGeom prst="rect">
            <a:avLst/>
          </a:prstGeom>
        </p:spPr>
      </p:pic>
      <p:graphicFrame>
        <p:nvGraphicFramePr>
          <p:cNvPr id="41" name="표 2">
            <a:extLst>
              <a:ext uri="{FF2B5EF4-FFF2-40B4-BE49-F238E27FC236}">
                <a16:creationId xmlns:a16="http://schemas.microsoft.com/office/drawing/2014/main" id="{1474BE44-30B1-4BC6-96E5-62CA57E86802}"/>
              </a:ext>
            </a:extLst>
          </p:cNvPr>
          <p:cNvGraphicFramePr>
            <a:graphicFrameLocks noGrp="1"/>
          </p:cNvGraphicFramePr>
          <p:nvPr/>
        </p:nvGraphicFramePr>
        <p:xfrm>
          <a:off x="1208418" y="4133112"/>
          <a:ext cx="109138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3805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199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26316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홈트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rgbClr val="26316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상위 조회수 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영상 별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/10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통합데이터 유튜브 댓글 분석 빈도수 그래프 </a:t>
                      </a:r>
                      <a:endParaRPr lang="en-US" altLang="ko-KR" sz="1600" dirty="0">
                        <a:solidFill>
                          <a:srgbClr val="26316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solidFill>
                          <a:srgbClr val="26316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199128"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1) 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 별 상위 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 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리스트에 자주 등장한 키워드를 확인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2) 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영상 댓글 빈출단어 그래프에서 다이어트 단어가 </a:t>
                      </a:r>
                      <a:r>
                        <a:rPr kumimoji="1"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500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넘는 수로 최다 빈출단어로 확인</a:t>
                      </a:r>
                      <a:endParaRPr kumimoji="1"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/>
                      <a:r>
                        <a:rPr kumimoji="1"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3) 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위의 결과를 바탕으로 분석데이터를 </a:t>
                      </a:r>
                      <a:r>
                        <a:rPr kumimoji="1"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전처리하는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용도로 위의 분석 내용을 사용</a:t>
                      </a:r>
                    </a:p>
                    <a:p>
                      <a:pPr algn="just"/>
                      <a:r>
                        <a:rPr kumimoji="1"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3-1) 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코로나 시대의 </a:t>
                      </a:r>
                      <a:r>
                        <a:rPr kumimoji="1"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홈트를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시청하는 사람들의 댓글반응을 살펴보기 위해</a:t>
                      </a:r>
                      <a:r>
                        <a:rPr kumimoji="1"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코로나 </a:t>
                      </a:r>
                    </a:p>
                    <a:p>
                      <a:pPr algn="just"/>
                      <a:r>
                        <a:rPr kumimoji="1"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3-2) </a:t>
                      </a:r>
                      <a:r>
                        <a:rPr kumimoji="1"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홈트영상의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최대 관심사로 보이는</a:t>
                      </a:r>
                      <a:r>
                        <a:rPr kumimoji="1"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최다빈출단어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다이어트가 동시 포함된 </a:t>
                      </a:r>
                      <a:r>
                        <a:rPr kumimoji="1"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kumimoji="1"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개영상댓글을</a:t>
                      </a:r>
                      <a:r>
                        <a:rPr kumimoji="1"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추출하여 분석 진행</a:t>
                      </a:r>
                    </a:p>
                    <a:p>
                      <a:pPr marL="0" indent="0" algn="ctr" latinLnBrk="1">
                        <a:buNone/>
                      </a:pP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0A18FD4B-A4DC-4149-893E-F70B0C209A60}"/>
              </a:ext>
            </a:extLst>
          </p:cNvPr>
          <p:cNvGrpSpPr/>
          <p:nvPr/>
        </p:nvGrpSpPr>
        <p:grpSpPr>
          <a:xfrm>
            <a:off x="6480187" y="1184733"/>
            <a:ext cx="4627221" cy="2755752"/>
            <a:chOff x="6480187" y="1184733"/>
            <a:chExt cx="4627221" cy="27557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57A9885-A8AC-4C9B-90E9-E6849C895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187" y="1184733"/>
              <a:ext cx="4627221" cy="260186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28DA31-23F6-48FD-A009-8DB81CCC1888}"/>
                </a:ext>
              </a:extLst>
            </p:cNvPr>
            <p:cNvSpPr txBox="1"/>
            <p:nvPr/>
          </p:nvSpPr>
          <p:spPr>
            <a:xfrm>
              <a:off x="6722874" y="3632708"/>
              <a:ext cx="438453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10</a:t>
              </a:r>
              <a:r>
                <a:rPr lang="ko-KR" altLang="en-US" sz="1400" dirty="0">
                  <a:solidFill>
                    <a:srgbClr val="26316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 영상 통합 데이터 유튜브 댓글 분석 빈도수 그래프 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3645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데이터시각화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21D1DFDC-FB52-4F36-B65B-7905346C46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18" y="1242833"/>
            <a:ext cx="8744606" cy="473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1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데이터시각화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1444C7EF-D3E4-4EE8-9076-AF8760DFB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65" y="1360039"/>
            <a:ext cx="6725610" cy="3881008"/>
          </a:xfrm>
        </p:spPr>
      </p:pic>
      <p:graphicFrame>
        <p:nvGraphicFramePr>
          <p:cNvPr id="26" name="표 2">
            <a:extLst>
              <a:ext uri="{FF2B5EF4-FFF2-40B4-BE49-F238E27FC236}">
                <a16:creationId xmlns:a16="http://schemas.microsoft.com/office/drawing/2014/main" id="{C21EB22B-08A0-4A62-9764-2E4EA8D05E85}"/>
              </a:ext>
            </a:extLst>
          </p:cNvPr>
          <p:cNvGraphicFramePr>
            <a:graphicFrameLocks noGrp="1"/>
          </p:cNvGraphicFramePr>
          <p:nvPr/>
        </p:nvGraphicFramePr>
        <p:xfrm>
          <a:off x="2440548" y="5380876"/>
          <a:ext cx="859241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412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1825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다이어트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코로나를 상위 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위 빈출 단어에 포함하는 영상 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추출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단어 </a:t>
                      </a:r>
                      <a:r>
                        <a:rPr lang="ko-KR" altLang="en-US" sz="160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빈출수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상위 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위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182561"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341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댓글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데이터시각화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WordCloud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8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166646D-CF10-48FF-A230-8C906CA11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25" y="1090498"/>
            <a:ext cx="5115551" cy="4351338"/>
          </a:xfrm>
        </p:spPr>
      </p:pic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C78C8D6C-09A2-4E0D-A644-11CF6A077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974955"/>
              </p:ext>
            </p:extLst>
          </p:nvPr>
        </p:nvGraphicFramePr>
        <p:xfrm>
          <a:off x="2633006" y="5206400"/>
          <a:ext cx="799542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23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1825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다이어트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코로나를 상위 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위 빈출 단어에 포함하는 영상 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추출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워드클라우드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분석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1825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endParaRPr lang="en-US" altLang="ko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036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YOUTUBE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인사이트 도출 결과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808579-CC1B-5848-8F98-7865D19B9222}"/>
              </a:ext>
            </a:extLst>
          </p:cNvPr>
          <p:cNvGrpSpPr/>
          <p:nvPr/>
        </p:nvGrpSpPr>
        <p:grpSpPr>
          <a:xfrm>
            <a:off x="457920" y="231418"/>
            <a:ext cx="651381" cy="6307494"/>
            <a:chOff x="1575441" y="703185"/>
            <a:chExt cx="651381" cy="63074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8AD0384-6545-A445-9737-99615446FBA9}"/>
                </a:ext>
              </a:extLst>
            </p:cNvPr>
            <p:cNvGrpSpPr/>
            <p:nvPr/>
          </p:nvGrpSpPr>
          <p:grpSpPr>
            <a:xfrm>
              <a:off x="1600886" y="703185"/>
              <a:ext cx="625936" cy="6307494"/>
              <a:chOff x="331627" y="105517"/>
              <a:chExt cx="625936" cy="630749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EDA6FB2-9A19-C342-946A-B2F0075ACF44}"/>
                  </a:ext>
                </a:extLst>
              </p:cNvPr>
              <p:cNvGrpSpPr/>
              <p:nvPr/>
            </p:nvGrpSpPr>
            <p:grpSpPr>
              <a:xfrm>
                <a:off x="331627" y="105517"/>
                <a:ext cx="625936" cy="6307494"/>
                <a:chOff x="331627" y="105517"/>
                <a:chExt cx="625936" cy="630749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31EA82A-E435-0341-9CFA-172FDA053601}"/>
                    </a:ext>
                  </a:extLst>
                </p:cNvPr>
                <p:cNvSpPr/>
                <p:nvPr/>
              </p:nvSpPr>
              <p:spPr>
                <a:xfrm>
                  <a:off x="341742" y="105517"/>
                  <a:ext cx="615821" cy="6307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16D13A5E-2894-2F4D-99B4-7A43298D0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2197598"/>
                  <a:ext cx="163114" cy="17402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6">
                  <a:extLst>
                    <a:ext uri="{FF2B5EF4-FFF2-40B4-BE49-F238E27FC236}">
                      <a16:creationId xmlns:a16="http://schemas.microsoft.com/office/drawing/2014/main" id="{9B828845-7ADB-1D41-93AF-3B384D3DF5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379" y="4266832"/>
                  <a:ext cx="103434" cy="173967"/>
                </a:xfrm>
                <a:custGeom>
                  <a:avLst/>
                  <a:gdLst>
                    <a:gd name="T0" fmla="*/ 937 w 1926"/>
                    <a:gd name="T1" fmla="*/ 3639 h 4045"/>
                    <a:gd name="T2" fmla="*/ 893 w 1926"/>
                    <a:gd name="T3" fmla="*/ 3665 h 4045"/>
                    <a:gd name="T4" fmla="*/ 863 w 1926"/>
                    <a:gd name="T5" fmla="*/ 3712 h 4045"/>
                    <a:gd name="T6" fmla="*/ 851 w 1926"/>
                    <a:gd name="T7" fmla="*/ 3772 h 4045"/>
                    <a:gd name="T8" fmla="*/ 863 w 1926"/>
                    <a:gd name="T9" fmla="*/ 3832 h 4045"/>
                    <a:gd name="T10" fmla="*/ 893 w 1926"/>
                    <a:gd name="T11" fmla="*/ 3878 h 4045"/>
                    <a:gd name="T12" fmla="*/ 937 w 1926"/>
                    <a:gd name="T13" fmla="*/ 3905 h 4045"/>
                    <a:gd name="T14" fmla="*/ 988 w 1926"/>
                    <a:gd name="T15" fmla="*/ 3905 h 4045"/>
                    <a:gd name="T16" fmla="*/ 1033 w 1926"/>
                    <a:gd name="T17" fmla="*/ 3878 h 4045"/>
                    <a:gd name="T18" fmla="*/ 1064 w 1926"/>
                    <a:gd name="T19" fmla="*/ 3832 h 4045"/>
                    <a:gd name="T20" fmla="*/ 1075 w 1926"/>
                    <a:gd name="T21" fmla="*/ 3772 h 4045"/>
                    <a:gd name="T22" fmla="*/ 1064 w 1926"/>
                    <a:gd name="T23" fmla="*/ 3712 h 4045"/>
                    <a:gd name="T24" fmla="*/ 1033 w 1926"/>
                    <a:gd name="T25" fmla="*/ 3665 h 4045"/>
                    <a:gd name="T26" fmla="*/ 988 w 1926"/>
                    <a:gd name="T27" fmla="*/ 3639 h 4045"/>
                    <a:gd name="T28" fmla="*/ 156 w 1926"/>
                    <a:gd name="T29" fmla="*/ 434 h 4045"/>
                    <a:gd name="T30" fmla="*/ 1770 w 1926"/>
                    <a:gd name="T31" fmla="*/ 3540 h 4045"/>
                    <a:gd name="T32" fmla="*/ 156 w 1926"/>
                    <a:gd name="T33" fmla="*/ 434 h 4045"/>
                    <a:gd name="T34" fmla="*/ 716 w 1926"/>
                    <a:gd name="T35" fmla="*/ 200 h 4045"/>
                    <a:gd name="T36" fmla="*/ 701 w 1926"/>
                    <a:gd name="T37" fmla="*/ 217 h 4045"/>
                    <a:gd name="T38" fmla="*/ 701 w 1926"/>
                    <a:gd name="T39" fmla="*/ 243 h 4045"/>
                    <a:gd name="T40" fmla="*/ 716 w 1926"/>
                    <a:gd name="T41" fmla="*/ 260 h 4045"/>
                    <a:gd name="T42" fmla="*/ 1199 w 1926"/>
                    <a:gd name="T43" fmla="*/ 262 h 4045"/>
                    <a:gd name="T44" fmla="*/ 1218 w 1926"/>
                    <a:gd name="T45" fmla="*/ 254 h 4045"/>
                    <a:gd name="T46" fmla="*/ 1226 w 1926"/>
                    <a:gd name="T47" fmla="*/ 230 h 4045"/>
                    <a:gd name="T48" fmla="*/ 1218 w 1926"/>
                    <a:gd name="T49" fmla="*/ 207 h 4045"/>
                    <a:gd name="T50" fmla="*/ 1199 w 1926"/>
                    <a:gd name="T51" fmla="*/ 197 h 4045"/>
                    <a:gd name="T52" fmla="*/ 224 w 1926"/>
                    <a:gd name="T53" fmla="*/ 0 h 4045"/>
                    <a:gd name="T54" fmla="*/ 1738 w 1926"/>
                    <a:gd name="T55" fmla="*/ 4 h 4045"/>
                    <a:gd name="T56" fmla="*/ 1805 w 1926"/>
                    <a:gd name="T57" fmla="*/ 31 h 4045"/>
                    <a:gd name="T58" fmla="*/ 1860 w 1926"/>
                    <a:gd name="T59" fmla="*/ 81 h 4045"/>
                    <a:gd name="T60" fmla="*/ 1900 w 1926"/>
                    <a:gd name="T61" fmla="*/ 148 h 4045"/>
                    <a:gd name="T62" fmla="*/ 1923 w 1926"/>
                    <a:gd name="T63" fmla="*/ 229 h 4045"/>
                    <a:gd name="T64" fmla="*/ 1926 w 1926"/>
                    <a:gd name="T65" fmla="*/ 3772 h 4045"/>
                    <a:gd name="T66" fmla="*/ 1915 w 1926"/>
                    <a:gd name="T67" fmla="*/ 3857 h 4045"/>
                    <a:gd name="T68" fmla="*/ 1882 w 1926"/>
                    <a:gd name="T69" fmla="*/ 3932 h 4045"/>
                    <a:gd name="T70" fmla="*/ 1834 w 1926"/>
                    <a:gd name="T71" fmla="*/ 3992 h 4045"/>
                    <a:gd name="T72" fmla="*/ 1773 w 1926"/>
                    <a:gd name="T73" fmla="*/ 4032 h 4045"/>
                    <a:gd name="T74" fmla="*/ 1702 w 1926"/>
                    <a:gd name="T75" fmla="*/ 4045 h 4045"/>
                    <a:gd name="T76" fmla="*/ 188 w 1926"/>
                    <a:gd name="T77" fmla="*/ 4041 h 4045"/>
                    <a:gd name="T78" fmla="*/ 122 w 1926"/>
                    <a:gd name="T79" fmla="*/ 4014 h 4045"/>
                    <a:gd name="T80" fmla="*/ 66 w 1926"/>
                    <a:gd name="T81" fmla="*/ 3964 h 4045"/>
                    <a:gd name="T82" fmla="*/ 25 w 1926"/>
                    <a:gd name="T83" fmla="*/ 3897 h 4045"/>
                    <a:gd name="T84" fmla="*/ 3 w 1926"/>
                    <a:gd name="T85" fmla="*/ 3816 h 4045"/>
                    <a:gd name="T86" fmla="*/ 0 w 1926"/>
                    <a:gd name="T87" fmla="*/ 273 h 4045"/>
                    <a:gd name="T88" fmla="*/ 12 w 1926"/>
                    <a:gd name="T89" fmla="*/ 188 h 4045"/>
                    <a:gd name="T90" fmla="*/ 43 w 1926"/>
                    <a:gd name="T91" fmla="*/ 113 h 4045"/>
                    <a:gd name="T92" fmla="*/ 92 w 1926"/>
                    <a:gd name="T93" fmla="*/ 53 h 4045"/>
                    <a:gd name="T94" fmla="*/ 154 w 1926"/>
                    <a:gd name="T95" fmla="*/ 13 h 4045"/>
                    <a:gd name="T96" fmla="*/ 224 w 1926"/>
                    <a:gd name="T97" fmla="*/ 0 h 4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26" h="4045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자유형 23">
                  <a:extLst>
                    <a:ext uri="{FF2B5EF4-FFF2-40B4-BE49-F238E27FC236}">
                      <a16:creationId xmlns:a16="http://schemas.microsoft.com/office/drawing/2014/main" id="{6EB2F58D-520D-7F4A-995A-57722847B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367" y="3728833"/>
                  <a:ext cx="155707" cy="136274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4D431D-BAA3-574D-8D78-7DE8C302EDA8}"/>
                    </a:ext>
                  </a:extLst>
                </p:cNvPr>
                <p:cNvSpPr/>
                <p:nvPr/>
              </p:nvSpPr>
              <p:spPr>
                <a:xfrm>
                  <a:off x="419042" y="488199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FBCC74-93B8-B746-992C-9C3F01882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51842" y1="44051" x2="51842" y2="44051"/>
                              <a14:foregroundMark x1="62368" y1="54108" x2="62368" y2="54108"/>
                              <a14:foregroundMark x1="76184" y1="68980" x2="76184" y2="6898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627" y="1226750"/>
                  <a:ext cx="365004" cy="339070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81C53-109C-0344-8381-CD041590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5921" y1="40935" x2="65921" y2="409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042" y="508605"/>
                <a:ext cx="443656" cy="412134"/>
              </a:xfrm>
              <a:prstGeom prst="rect">
                <a:avLst/>
              </a:prstGeom>
            </p:spPr>
          </p:pic>
        </p:grpSp>
        <p:grpSp>
          <p:nvGrpSpPr>
            <p:cNvPr id="63" name="Group 12">
              <a:extLst>
                <a:ext uri="{FF2B5EF4-FFF2-40B4-BE49-F238E27FC236}">
                  <a16:creationId xmlns:a16="http://schemas.microsoft.com/office/drawing/2014/main" id="{43F36B90-8058-1445-A1AD-C7F11399D5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441" y="2510698"/>
              <a:ext cx="211943" cy="168596"/>
              <a:chOff x="6376" y="305"/>
              <a:chExt cx="841" cy="669"/>
            </a:xfrm>
            <a:solidFill>
              <a:schemeClr val="bg1"/>
            </a:solidFill>
          </p:grpSpPr>
          <p:sp>
            <p:nvSpPr>
              <p:cNvPr id="64" name="Freeform 13">
                <a:extLst>
                  <a:ext uri="{FF2B5EF4-FFF2-40B4-BE49-F238E27FC236}">
                    <a16:creationId xmlns:a16="http://schemas.microsoft.com/office/drawing/2014/main" id="{22D48354-8DB6-4B42-A7FE-12868B72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F7B97AFC-979E-3C40-8064-6E85E2AC8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5C6B0AC-29F5-2742-A07E-CA3B399C55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3" y1="44051" x2="48553" y2="44051"/>
                        <a14:foregroundMark x1="62105" y1="50283" x2="62105" y2="50283"/>
                        <a14:foregroundMark x1="75526" y1="67847" x2="75526" y2="67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" y="1290660"/>
            <a:ext cx="361588" cy="33589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99C623-6A21-4F64-A1FD-205D707AD116}"/>
              </a:ext>
            </a:extLst>
          </p:cNvPr>
          <p:cNvGrpSpPr/>
          <p:nvPr/>
        </p:nvGrpSpPr>
        <p:grpSpPr>
          <a:xfrm>
            <a:off x="317119" y="2883431"/>
            <a:ext cx="669335" cy="612000"/>
            <a:chOff x="-178047" y="2512821"/>
            <a:chExt cx="669335" cy="6120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A11C14-24CE-4BF3-BADA-134FFDB60666}"/>
                </a:ext>
              </a:extLst>
            </p:cNvPr>
            <p:cNvSpPr/>
            <p:nvPr/>
          </p:nvSpPr>
          <p:spPr>
            <a:xfrm>
              <a:off x="-178047" y="2512821"/>
              <a:ext cx="669335" cy="612000"/>
            </a:xfrm>
            <a:prstGeom prst="rect">
              <a:avLst/>
            </a:prstGeom>
            <a:solidFill>
              <a:srgbClr val="26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white"/>
                  </a:solidFill>
                </a:rPr>
                <a:t>YOUTUBE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0E43D7B-402A-4CF5-8368-DBBE7A3C462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541" y="2667719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Freeform 13">
            <a:extLst>
              <a:ext uri="{FF2B5EF4-FFF2-40B4-BE49-F238E27FC236}">
                <a16:creationId xmlns:a16="http://schemas.microsoft.com/office/drawing/2014/main" id="{740B4910-866E-4035-AD7A-C94300F48204}"/>
              </a:ext>
            </a:extLst>
          </p:cNvPr>
          <p:cNvSpPr>
            <a:spLocks/>
          </p:cNvSpPr>
          <p:nvPr/>
        </p:nvSpPr>
        <p:spPr bwMode="auto">
          <a:xfrm>
            <a:off x="700105" y="185495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2A91ACC3-3013-464B-B640-B3AF66D0C105}"/>
              </a:ext>
            </a:extLst>
          </p:cNvPr>
          <p:cNvSpPr>
            <a:spLocks/>
          </p:cNvSpPr>
          <p:nvPr/>
        </p:nvSpPr>
        <p:spPr bwMode="auto">
          <a:xfrm>
            <a:off x="669863" y="1820929"/>
            <a:ext cx="211943" cy="9929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263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1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5C679571-B932-4EA2-B88E-F90DE50C3F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10925" b="12448"/>
          <a:stretch/>
        </p:blipFill>
        <p:spPr>
          <a:xfrm>
            <a:off x="2358118" y="1160359"/>
            <a:ext cx="3345604" cy="2224806"/>
          </a:xfrm>
          <a:prstGeom prst="rect">
            <a:avLst/>
          </a:prstGeom>
        </p:spPr>
      </p:pic>
      <p:graphicFrame>
        <p:nvGraphicFramePr>
          <p:cNvPr id="32" name="표 2">
            <a:extLst>
              <a:ext uri="{FF2B5EF4-FFF2-40B4-BE49-F238E27FC236}">
                <a16:creationId xmlns:a16="http://schemas.microsoft.com/office/drawing/2014/main" id="{D2A5E2C9-5765-465B-BC12-CAE9FB797136}"/>
              </a:ext>
            </a:extLst>
          </p:cNvPr>
          <p:cNvGraphicFramePr>
            <a:graphicFrameLocks noGrp="1"/>
          </p:cNvGraphicFramePr>
          <p:nvPr/>
        </p:nvGraphicFramePr>
        <p:xfrm>
          <a:off x="2069315" y="3709270"/>
          <a:ext cx="9299725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9725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1825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홈트를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키워드로 한 유튜브 상위 조회수 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개의 영상에서 코로나 시대의 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코로나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’ 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키워드가 빈출 단어인 영상을 분석한 결과</a:t>
                      </a:r>
                      <a:endParaRPr lang="en-US" altLang="ko-KR" sz="1400" b="0" dirty="0">
                        <a:solidFill>
                          <a:srgbClr val="263164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-&gt; </a:t>
                      </a:r>
                      <a:r>
                        <a:rPr lang="ko-KR" altLang="en-US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엉덩이</a:t>
                      </a:r>
                      <a:r>
                        <a:rPr lang="en-US" altLang="ko-KR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다이어트</a:t>
                      </a:r>
                      <a:r>
                        <a:rPr lang="en-US" altLang="ko-KR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허벅지</a:t>
                      </a:r>
                      <a:r>
                        <a:rPr lang="en-US" altLang="ko-KR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스트레칭 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등의 단어가 빈출 단어로 추출되었다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rgbClr val="263164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이를 통해  </a:t>
                      </a:r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영상 </a:t>
                      </a:r>
                      <a:r>
                        <a:rPr lang="ko-KR" altLang="en-US" sz="1400" b="1" u="none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시청층이</a:t>
                      </a:r>
                      <a:r>
                        <a:rPr lang="ko-KR" altLang="en-US" sz="1400" b="1" u="none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여성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으로 예측할 수 있다는 </a:t>
                      </a:r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인사이트를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도출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예측에 뒷받침되는 내용의 통계 내용 기사를 근거로 추가적으로 </a:t>
                      </a:r>
                      <a:r>
                        <a:rPr lang="ko-KR" altLang="en-US" sz="1400" b="1" u="none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상업 마케팅 </a:t>
                      </a:r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인사이트를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도출하였다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rgbClr val="263164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 </a:t>
                      </a:r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영상 관련 주 </a:t>
                      </a:r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시청층이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여성이며 코로나로 </a:t>
                      </a:r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홈트에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관련한 관심도가 높아졌다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  </a:t>
                      </a:r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관련 영상의 유튜브 광고를 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＇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집에서 운동하는 여성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 사용할만한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레깅스 브랜드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소도구 등의 제품을 통해 </a:t>
                      </a:r>
                      <a:endParaRPr lang="en-US" altLang="ko-KR" sz="1400" b="0" dirty="0">
                        <a:solidFill>
                          <a:srgbClr val="263164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  </a:t>
                      </a:r>
                      <a:r>
                        <a:rPr lang="ko-KR" altLang="en-US" sz="1400" b="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영상 </a:t>
                      </a:r>
                      <a:r>
                        <a:rPr lang="ko-KR" altLang="en-US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시청자 타겟 마케팅</a:t>
                      </a:r>
                      <a:r>
                        <a:rPr lang="en-US" altLang="ko-KR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고려해볼 수 있다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rgbClr val="263164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기업에서 상품을 판매하기위해 고려해볼 </a:t>
                      </a:r>
                      <a:r>
                        <a:rPr lang="ko-KR" altLang="en-US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디지털 광고매체 선정 요소의 자료</a:t>
                      </a:r>
                      <a:r>
                        <a:rPr lang="en-US" altLang="ko-KR" sz="1400" b="1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활용할 수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있다</a:t>
                      </a:r>
                      <a:r>
                        <a:rPr lang="en-US" altLang="ko-KR" sz="1400" b="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182561"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6FA8132B-1697-46C5-809A-9621EFEDF7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7" y="966900"/>
            <a:ext cx="2883330" cy="28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53C485-D24B-1046-B518-4CB101EA3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42" y1="39928" x2="51042" y2="39928"/>
                        <a14:foregroundMark x1="64410" y1="35432" x2="64410" y2="354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2359" y="2064444"/>
            <a:ext cx="2827282" cy="27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7AC33-33CB-ED4D-B066-DEA7FA110698}"/>
              </a:ext>
            </a:extLst>
          </p:cNvPr>
          <p:cNvSpPr txBox="1"/>
          <p:nvPr/>
        </p:nvSpPr>
        <p:spPr>
          <a:xfrm>
            <a:off x="4817122" y="112731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프로젝트개요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44D3626-C693-ED4B-B368-9B7F2AEE883F}"/>
              </a:ext>
            </a:extLst>
          </p:cNvPr>
          <p:cNvCxnSpPr>
            <a:cxnSpLocks/>
          </p:cNvCxnSpPr>
          <p:nvPr/>
        </p:nvCxnSpPr>
        <p:spPr>
          <a:xfrm flipH="1">
            <a:off x="4073817" y="1358146"/>
            <a:ext cx="716887" cy="0"/>
          </a:xfrm>
          <a:prstGeom prst="straightConnector1">
            <a:avLst/>
          </a:prstGeom>
          <a:ln w="12700">
            <a:solidFill>
              <a:schemeClr val="bg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2F62946-1920-814E-A985-07550C3B63F9}"/>
              </a:ext>
            </a:extLst>
          </p:cNvPr>
          <p:cNvCxnSpPr>
            <a:cxnSpLocks/>
          </p:cNvCxnSpPr>
          <p:nvPr/>
        </p:nvCxnSpPr>
        <p:spPr>
          <a:xfrm>
            <a:off x="6733031" y="1358146"/>
            <a:ext cx="716887" cy="0"/>
          </a:xfrm>
          <a:prstGeom prst="straightConnector1">
            <a:avLst/>
          </a:prstGeom>
          <a:ln w="12700">
            <a:solidFill>
              <a:schemeClr val="bg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EEE1EB-BB21-4744-9699-C09C69CC4019}"/>
              </a:ext>
            </a:extLst>
          </p:cNvPr>
          <p:cNvSpPr txBox="1"/>
          <p:nvPr/>
        </p:nvSpPr>
        <p:spPr>
          <a:xfrm>
            <a:off x="3924737" y="2442679"/>
            <a:ext cx="4342526" cy="25535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 흐름도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일정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주제선정배경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060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전략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039F9F-6B11-144A-B6D2-8CAA68DFC383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1620B62-1871-794A-B54D-7A47E14525C1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101B6B57-FD34-E246-9AE8-D5522CDC67C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FB1F3A7-CA78-C841-8B10-4264B670A9E4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4FFA39F-6562-EA4E-A6A6-372C345297B0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5353794A-E694-1F48-A5C1-EAD01A95DC14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14F162E4-4DAD-3340-8801-42EC0FC72A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E7414C0C-57E6-584B-ADF9-6823422262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3" name="Freeform 36">
                        <a:extLst>
                          <a:ext uri="{FF2B5EF4-FFF2-40B4-BE49-F238E27FC236}">
                            <a16:creationId xmlns:a16="http://schemas.microsoft.com/office/drawing/2014/main" id="{45578867-BEE1-1240-A23B-C3C5ADC6597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5" name="타원 54">
                        <a:extLst>
                          <a:ext uri="{FF2B5EF4-FFF2-40B4-BE49-F238E27FC236}">
                            <a16:creationId xmlns:a16="http://schemas.microsoft.com/office/drawing/2014/main" id="{DEC053B9-5797-524F-8144-F5CBA43178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0" name="그림 49">
                      <a:extLst>
                        <a:ext uri="{FF2B5EF4-FFF2-40B4-BE49-F238E27FC236}">
                          <a16:creationId xmlns:a16="http://schemas.microsoft.com/office/drawing/2014/main" id="{2E86FE9A-8477-CC4D-A7F2-96A6A32D7B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6D9F76B5-26D7-5F4F-944D-1B506AE0C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5" name="Freeform 9">
                    <a:extLst>
                      <a:ext uri="{FF2B5EF4-FFF2-40B4-BE49-F238E27FC236}">
                        <a16:creationId xmlns:a16="http://schemas.microsoft.com/office/drawing/2014/main" id="{C02730F1-C14B-9D42-B0B4-D7DA3A1744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6" name="Group 12">
                    <a:extLst>
                      <a:ext uri="{FF2B5EF4-FFF2-40B4-BE49-F238E27FC236}">
                        <a16:creationId xmlns:a16="http://schemas.microsoft.com/office/drawing/2014/main" id="{FD93D079-4778-EC4B-BD43-50EF245636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7" name="Freeform 13">
                      <a:extLst>
                        <a:ext uri="{FF2B5EF4-FFF2-40B4-BE49-F238E27FC236}">
                          <a16:creationId xmlns:a16="http://schemas.microsoft.com/office/drawing/2014/main" id="{F7976604-6091-F34A-AA74-B0378FDB42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8" name="Freeform 14">
                      <a:extLst>
                        <a:ext uri="{FF2B5EF4-FFF2-40B4-BE49-F238E27FC236}">
                          <a16:creationId xmlns:a16="http://schemas.microsoft.com/office/drawing/2014/main" id="{5B2DD0E5-F63D-FE42-B406-2A45613C05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E3013BCC-5A65-0041-87A9-FCA1DB32E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B19A82E-D279-6E40-8F0E-AA200C4B02E6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B113F04-AD13-484E-AE6A-B15CA5563F71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 23">
                <a:extLst>
                  <a:ext uri="{FF2B5EF4-FFF2-40B4-BE49-F238E27FC236}">
                    <a16:creationId xmlns:a16="http://schemas.microsoft.com/office/drawing/2014/main" id="{4DF8082C-BBE1-2049-B038-C85976E8A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0712A5-2A6D-4F22-BC13-315846FB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2F6A01B-02BB-4253-8BB5-6DBD926DA695}"/>
              </a:ext>
            </a:extLst>
          </p:cNvPr>
          <p:cNvGrpSpPr/>
          <p:nvPr/>
        </p:nvGrpSpPr>
        <p:grpSpPr>
          <a:xfrm>
            <a:off x="1966678" y="1308751"/>
            <a:ext cx="4571522" cy="4495758"/>
            <a:chOff x="6982930" y="1381273"/>
            <a:chExt cx="4571522" cy="452370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BF53AEF-382B-4D36-9689-5476B536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2930" y="1381273"/>
              <a:ext cx="4571522" cy="2991431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A4D59FD-D835-4000-87E1-A67E6FD4F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96464" y="4313597"/>
              <a:ext cx="4557987" cy="1591377"/>
            </a:xfrm>
            <a:prstGeom prst="rect">
              <a:avLst/>
            </a:prstGeom>
            <a:ln w="38100">
              <a:noFill/>
            </a:ln>
          </p:spPr>
        </p:pic>
      </p:grpSp>
      <p:graphicFrame>
        <p:nvGraphicFramePr>
          <p:cNvPr id="34" name="표 13">
            <a:extLst>
              <a:ext uri="{FF2B5EF4-FFF2-40B4-BE49-F238E27FC236}">
                <a16:creationId xmlns:a16="http://schemas.microsoft.com/office/drawing/2014/main" id="{320ADF03-39CD-42C0-B309-A7934F9F3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68469"/>
              </p:ext>
            </p:extLst>
          </p:nvPr>
        </p:nvGraphicFramePr>
        <p:xfrm>
          <a:off x="6620961" y="1196126"/>
          <a:ext cx="4898518" cy="5040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718">
                  <a:extLst>
                    <a:ext uri="{9D8B030D-6E8A-4147-A177-3AD203B41FA5}">
                      <a16:colId xmlns:a16="http://schemas.microsoft.com/office/drawing/2014/main" val="3488532795"/>
                    </a:ext>
                  </a:extLst>
                </a:gridCol>
                <a:gridCol w="3891800">
                  <a:extLst>
                    <a:ext uri="{9D8B030D-6E8A-4147-A177-3AD203B41FA5}">
                      <a16:colId xmlns:a16="http://schemas.microsoft.com/office/drawing/2014/main" val="932207405"/>
                    </a:ext>
                  </a:extLst>
                </a:gridCol>
              </a:tblGrid>
              <a:tr h="4681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&lt;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인스타그램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해시태그 게시물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&gt;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370067"/>
                  </a:ext>
                </a:extLst>
              </a:tr>
              <a:tr h="56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목표</a:t>
                      </a:r>
                      <a:endParaRPr lang="en-US" altLang="ko-KR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홈트레이닝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키워드를 해시태그 하는 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이용자들의 </a:t>
                      </a:r>
                      <a:r>
                        <a:rPr lang="ko-KR" altLang="en-US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일상과 관심사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파악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43923"/>
                  </a:ext>
                </a:extLst>
              </a:tr>
              <a:tr h="900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</a:t>
                      </a:r>
                      <a:endParaRPr lang="en-US" altLang="ko-KR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 </a:t>
                      </a: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수집 </a:t>
                      </a: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“#</a:t>
                      </a:r>
                      <a:r>
                        <a:rPr lang="ko-KR" altLang="en-US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”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게시물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1970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“#</a:t>
                      </a:r>
                      <a:r>
                        <a:rPr lang="ko-KR" altLang="en-US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홈트레이닝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”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게시물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1999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“#</a:t>
                      </a:r>
                      <a:r>
                        <a:rPr lang="ko-KR" altLang="en-US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오하운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게시물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2474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 </a:t>
                      </a: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최종데이터 </a:t>
                      </a: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]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(6443, 5)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csv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 Column </a:t>
                      </a: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내용 </a:t>
                      </a: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]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Content: </a:t>
                      </a:r>
                      <a:r>
                        <a:rPr lang="ko-KR" altLang="en-US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게시물 내용</a:t>
                      </a:r>
                      <a:endParaRPr lang="en-US" altLang="ko-KR" u="sng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Tags: </a:t>
                      </a:r>
                      <a:r>
                        <a:rPr lang="ko-KR" altLang="en-US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해시태그</a:t>
                      </a:r>
                      <a:endParaRPr lang="en-US" altLang="ko-KR" u="sng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Date: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업로드일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Like: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좋아요 수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Place: 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위치 정보</a:t>
                      </a:r>
                      <a:endParaRPr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744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492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빈도수 그래프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88F7361D-FC86-4ACB-A276-B72A558E0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5547" y="1053706"/>
            <a:ext cx="5625912" cy="4025654"/>
          </a:xfr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039F9F-6B11-144A-B6D2-8CAA68DFC383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1620B62-1871-794A-B54D-7A47E14525C1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101B6B57-FD34-E246-9AE8-D5522CDC67C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FB1F3A7-CA78-C841-8B10-4264B670A9E4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4FFA39F-6562-EA4E-A6A6-372C345297B0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5353794A-E694-1F48-A5C1-EAD01A95DC14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14F162E4-4DAD-3340-8801-42EC0FC72A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E7414C0C-57E6-584B-ADF9-6823422262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3" name="Freeform 36">
                        <a:extLst>
                          <a:ext uri="{FF2B5EF4-FFF2-40B4-BE49-F238E27FC236}">
                            <a16:creationId xmlns:a16="http://schemas.microsoft.com/office/drawing/2014/main" id="{45578867-BEE1-1240-A23B-C3C5ADC6597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5" name="타원 54">
                        <a:extLst>
                          <a:ext uri="{FF2B5EF4-FFF2-40B4-BE49-F238E27FC236}">
                            <a16:creationId xmlns:a16="http://schemas.microsoft.com/office/drawing/2014/main" id="{DEC053B9-5797-524F-8144-F5CBA43178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0" name="그림 49">
                      <a:extLst>
                        <a:ext uri="{FF2B5EF4-FFF2-40B4-BE49-F238E27FC236}">
                          <a16:creationId xmlns:a16="http://schemas.microsoft.com/office/drawing/2014/main" id="{2E86FE9A-8477-CC4D-A7F2-96A6A32D7B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6D9F76B5-26D7-5F4F-944D-1B506AE0C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5" name="Freeform 9">
                    <a:extLst>
                      <a:ext uri="{FF2B5EF4-FFF2-40B4-BE49-F238E27FC236}">
                        <a16:creationId xmlns:a16="http://schemas.microsoft.com/office/drawing/2014/main" id="{C02730F1-C14B-9D42-B0B4-D7DA3A1744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6" name="Group 12">
                    <a:extLst>
                      <a:ext uri="{FF2B5EF4-FFF2-40B4-BE49-F238E27FC236}">
                        <a16:creationId xmlns:a16="http://schemas.microsoft.com/office/drawing/2014/main" id="{FD93D079-4778-EC4B-BD43-50EF245636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7" name="Freeform 13">
                      <a:extLst>
                        <a:ext uri="{FF2B5EF4-FFF2-40B4-BE49-F238E27FC236}">
                          <a16:creationId xmlns:a16="http://schemas.microsoft.com/office/drawing/2014/main" id="{F7976604-6091-F34A-AA74-B0378FDB42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8" name="Freeform 14">
                      <a:extLst>
                        <a:ext uri="{FF2B5EF4-FFF2-40B4-BE49-F238E27FC236}">
                          <a16:creationId xmlns:a16="http://schemas.microsoft.com/office/drawing/2014/main" id="{5B2DD0E5-F63D-FE42-B406-2A45613C05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E3013BCC-5A65-0041-87A9-FCA1DB32E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B19A82E-D279-6E40-8F0E-AA200C4B02E6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B113F04-AD13-484E-AE6A-B15CA5563F71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 23">
                <a:extLst>
                  <a:ext uri="{FF2B5EF4-FFF2-40B4-BE49-F238E27FC236}">
                    <a16:creationId xmlns:a16="http://schemas.microsoft.com/office/drawing/2014/main" id="{4DF8082C-BBE1-2049-B038-C85976E8A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28" name="표 2">
            <a:extLst>
              <a:ext uri="{FF2B5EF4-FFF2-40B4-BE49-F238E27FC236}">
                <a16:creationId xmlns:a16="http://schemas.microsoft.com/office/drawing/2014/main" id="{3D752F25-8DE7-4A82-8B0C-6CDB61808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286517"/>
              </p:ext>
            </p:extLst>
          </p:nvPr>
        </p:nvGraphicFramePr>
        <p:xfrm>
          <a:off x="2968286" y="5265541"/>
          <a:ext cx="799542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23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2825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해시태그가 포함된 게시물 내용에서 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(#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해시태그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r>
                        <a:rPr lang="ko-KR" altLang="en-US" sz="1600" dirty="0" err="1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전처리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후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상위 </a:t>
                      </a:r>
                      <a:r>
                        <a:rPr lang="en-US" altLang="ko-KR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</a:t>
                      </a:r>
                      <a:r>
                        <a:rPr lang="ko-KR" altLang="en-US" sz="1600" dirty="0">
                          <a:solidFill>
                            <a:srgbClr val="26316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위 빈출 단어 추출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2311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endParaRPr lang="en-US" altLang="ko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0712A5-2A6D-4F22-BC13-315846FB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52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</a:t>
            </a:r>
            <a:r>
              <a:rPr lang="en-US" altLang="ko-KR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WordCloud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5A8DB53C-218D-4A0C-BCD0-7804DE494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8" t="14806" r="18371" b="7825"/>
          <a:stretch/>
        </p:blipFill>
        <p:spPr>
          <a:xfrm>
            <a:off x="1800351" y="1015248"/>
            <a:ext cx="4047768" cy="4563974"/>
          </a:xfrm>
        </p:spPr>
      </p:pic>
      <p:pic>
        <p:nvPicPr>
          <p:cNvPr id="27" name="내용 개체 틀 4">
            <a:extLst>
              <a:ext uri="{FF2B5EF4-FFF2-40B4-BE49-F238E27FC236}">
                <a16:creationId xmlns:a16="http://schemas.microsoft.com/office/drawing/2014/main" id="{603EFE8C-EE29-4723-B59D-7B41985406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1966" y="966870"/>
            <a:ext cx="4117112" cy="4509026"/>
          </a:xfrm>
          <a:prstGeom prst="rect">
            <a:avLst/>
          </a:prstGeom>
        </p:spPr>
      </p:pic>
      <p:graphicFrame>
        <p:nvGraphicFramePr>
          <p:cNvPr id="33" name="표 2">
            <a:extLst>
              <a:ext uri="{FF2B5EF4-FFF2-40B4-BE49-F238E27FC236}">
                <a16:creationId xmlns:a16="http://schemas.microsoft.com/office/drawing/2014/main" id="{BDD8AA62-8B44-411D-9177-641DC6FDD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14770"/>
              </p:ext>
            </p:extLst>
          </p:nvPr>
        </p:nvGraphicFramePr>
        <p:xfrm>
          <a:off x="2750056" y="5475896"/>
          <a:ext cx="2682107" cy="81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107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309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CONTENT WORDCLOUD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255001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  <a:tr h="255001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031452"/>
                  </a:ext>
                </a:extLst>
              </a:tr>
            </a:tbl>
          </a:graphicData>
        </a:graphic>
      </p:graphicFrame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8E5A3751-7B5D-4E79-988B-E7CC04677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447571"/>
              </p:ext>
            </p:extLst>
          </p:nvPr>
        </p:nvGraphicFramePr>
        <p:xfrm>
          <a:off x="8393419" y="5487270"/>
          <a:ext cx="1993029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29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TAG WORDCLOUD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031452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2E55E2-A30F-254C-A4F4-DC87304AD19F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481D313-17D6-C44D-A6D2-34E624913DBE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91F0F070-C24C-CB4B-8C8F-6A8BEB6D75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754AF78-5AE5-4D4C-B9FE-02D2462CC780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0E31549-4531-0E4E-A4B7-4FC0200FCAFB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3CEFF01-BD85-A64A-BED9-EC1E4C2542DF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67E0234E-A11C-1E4A-AD71-C70B6138C7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6" name="직사각형 55">
                        <a:extLst>
                          <a:ext uri="{FF2B5EF4-FFF2-40B4-BE49-F238E27FC236}">
                            <a16:creationId xmlns:a16="http://schemas.microsoft.com/office/drawing/2014/main" id="{55AAB0BE-6FD2-AA46-B72C-8D010BC93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7" name="Freeform 36">
                        <a:extLst>
                          <a:ext uri="{FF2B5EF4-FFF2-40B4-BE49-F238E27FC236}">
                            <a16:creationId xmlns:a16="http://schemas.microsoft.com/office/drawing/2014/main" id="{4368D652-FA2C-B54F-A36A-FE111D68D30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8" name="타원 57">
                        <a:extLst>
                          <a:ext uri="{FF2B5EF4-FFF2-40B4-BE49-F238E27FC236}">
                            <a16:creationId xmlns:a16="http://schemas.microsoft.com/office/drawing/2014/main" id="{AE7400BD-2075-6A46-A14E-9C6A7C185D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5" name="그림 54">
                      <a:extLst>
                        <a:ext uri="{FF2B5EF4-FFF2-40B4-BE49-F238E27FC236}">
                          <a16:creationId xmlns:a16="http://schemas.microsoft.com/office/drawing/2014/main" id="{282F3B2E-8A72-6E43-9387-24706E211C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7" name="그림 46">
                    <a:extLst>
                      <a:ext uri="{FF2B5EF4-FFF2-40B4-BE49-F238E27FC236}">
                        <a16:creationId xmlns:a16="http://schemas.microsoft.com/office/drawing/2014/main" id="{764C5DC6-D3C3-3D4C-B38A-9769D92B9F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8" name="Freeform 9">
                    <a:extLst>
                      <a:ext uri="{FF2B5EF4-FFF2-40B4-BE49-F238E27FC236}">
                        <a16:creationId xmlns:a16="http://schemas.microsoft.com/office/drawing/2014/main" id="{7F830A43-A377-7849-9D4D-AAF0182277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9" name="Group 12">
                    <a:extLst>
                      <a:ext uri="{FF2B5EF4-FFF2-40B4-BE49-F238E27FC236}">
                        <a16:creationId xmlns:a16="http://schemas.microsoft.com/office/drawing/2014/main" id="{093FFEC6-5408-7946-ACB3-5E422FBA0C8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50" name="Freeform 13">
                      <a:extLst>
                        <a:ext uri="{FF2B5EF4-FFF2-40B4-BE49-F238E27FC236}">
                          <a16:creationId xmlns:a16="http://schemas.microsoft.com/office/drawing/2014/main" id="{C8FFEB18-02E3-D248-A7C8-B89AAAF97E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2" name="Freeform 14">
                      <a:extLst>
                        <a:ext uri="{FF2B5EF4-FFF2-40B4-BE49-F238E27FC236}">
                          <a16:creationId xmlns:a16="http://schemas.microsoft.com/office/drawing/2014/main" id="{B9827010-8B68-D945-B752-1B0FCABE2F3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5" name="Freeform 6">
                  <a:extLst>
                    <a:ext uri="{FF2B5EF4-FFF2-40B4-BE49-F238E27FC236}">
                      <a16:creationId xmlns:a16="http://schemas.microsoft.com/office/drawing/2014/main" id="{66741C15-5B8B-B94A-A680-06424A23E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5AE69BA-4FC5-BF46-A8CC-99766C8BD763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1C7AD8F-A562-7048-B2E9-ACDAA0B7C9EF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 23">
                <a:extLst>
                  <a:ext uri="{FF2B5EF4-FFF2-40B4-BE49-F238E27FC236}">
                    <a16:creationId xmlns:a16="http://schemas.microsoft.com/office/drawing/2014/main" id="{886DA3D5-4826-7140-BF6E-8E3D28395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49E40-0B6A-4783-AC38-46F000C4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0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연관분석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20EE0953-A9FE-4F06-A18E-21183D055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4718" y="1172038"/>
            <a:ext cx="9634094" cy="3905989"/>
          </a:xfr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ED0AAC5-46D5-F644-AAB7-9A4F847284FB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D7F3EF4-AC84-4249-A4F8-A7EAC2A0F842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F65DBB96-A077-4B46-832D-00A00C7CE7B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EF434B8-B9CA-5348-B200-262597FD9C82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3249190-17D7-A743-912D-8D9CEE669E62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B6BE37B0-6E29-134F-91D6-1A27BAAC6D88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1280926E-E319-FD4E-B3A1-961F577D0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22A3FFF5-C291-184E-AC76-E67BE14FD4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3" name="Freeform 36">
                        <a:extLst>
                          <a:ext uri="{FF2B5EF4-FFF2-40B4-BE49-F238E27FC236}">
                            <a16:creationId xmlns:a16="http://schemas.microsoft.com/office/drawing/2014/main" id="{9060A5AE-E6EC-BD4F-BDE8-45E023B67844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5" name="타원 54">
                        <a:extLst>
                          <a:ext uri="{FF2B5EF4-FFF2-40B4-BE49-F238E27FC236}">
                            <a16:creationId xmlns:a16="http://schemas.microsoft.com/office/drawing/2014/main" id="{716F6849-57A5-A346-9F6E-AEB6ACF899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0" name="그림 49">
                      <a:extLst>
                        <a:ext uri="{FF2B5EF4-FFF2-40B4-BE49-F238E27FC236}">
                          <a16:creationId xmlns:a16="http://schemas.microsoft.com/office/drawing/2014/main" id="{B212A8F4-176A-B64B-82A2-86DB9DC6F4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514EFA4D-D426-D54D-899E-30F7FD0AB9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5" name="Freeform 9">
                    <a:extLst>
                      <a:ext uri="{FF2B5EF4-FFF2-40B4-BE49-F238E27FC236}">
                        <a16:creationId xmlns:a16="http://schemas.microsoft.com/office/drawing/2014/main" id="{849919ED-477C-2440-B7D4-41732F900C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6" name="Group 12">
                    <a:extLst>
                      <a:ext uri="{FF2B5EF4-FFF2-40B4-BE49-F238E27FC236}">
                        <a16:creationId xmlns:a16="http://schemas.microsoft.com/office/drawing/2014/main" id="{4B921930-0A1C-7B44-AAE4-D09010AF44B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7" name="Freeform 13">
                      <a:extLst>
                        <a:ext uri="{FF2B5EF4-FFF2-40B4-BE49-F238E27FC236}">
                          <a16:creationId xmlns:a16="http://schemas.microsoft.com/office/drawing/2014/main" id="{CD9EA969-DC02-2E46-91F4-2E3ABBF76DE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8" name="Freeform 14">
                      <a:extLst>
                        <a:ext uri="{FF2B5EF4-FFF2-40B4-BE49-F238E27FC236}">
                          <a16:creationId xmlns:a16="http://schemas.microsoft.com/office/drawing/2014/main" id="{6D00549C-2711-3949-8E73-88E20C7312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98DB27DA-E132-2C45-8DFB-891882EAC3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320031-C5DD-6440-B70B-56BC6BD8DD53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2E77B3E-B62A-B147-A6E3-5DD04E7C6F3E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 23">
                <a:extLst>
                  <a:ext uri="{FF2B5EF4-FFF2-40B4-BE49-F238E27FC236}">
                    <a16:creationId xmlns:a16="http://schemas.microsoft.com/office/drawing/2014/main" id="{440DCE69-3D8D-0049-9BFC-3A0519717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67679F-A4A4-4CBD-86E4-84C4E18A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44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TRANSACTION DATA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20EE0953-A9FE-4F06-A18E-21183D055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4717" y="1071689"/>
            <a:ext cx="7392613" cy="3162396"/>
          </a:xfrm>
        </p:spPr>
      </p:pic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E47711B9-6EA9-4F03-9618-86B45AC486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04"/>
          <a:stretch/>
        </p:blipFill>
        <p:spPr>
          <a:xfrm>
            <a:off x="2974670" y="4234085"/>
            <a:ext cx="4634510" cy="2035992"/>
          </a:xfrm>
          <a:prstGeom prst="rect">
            <a:avLst/>
          </a:prstGeom>
        </p:spPr>
      </p:pic>
      <p:pic>
        <p:nvPicPr>
          <p:cNvPr id="33" name="내용 개체 틀 4">
            <a:extLst>
              <a:ext uri="{FF2B5EF4-FFF2-40B4-BE49-F238E27FC236}">
                <a16:creationId xmlns:a16="http://schemas.microsoft.com/office/drawing/2014/main" id="{30E55D95-E9B7-48DD-ACE4-8BCC8DEC4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806" y="1892698"/>
            <a:ext cx="2749686" cy="428886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5257CD-5A12-9B43-8CC7-712E3933686D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7D5A0E-6044-C54F-9480-649B4FF5A294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D6F7D12E-84D4-F847-A75F-730A399F92D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74ADC55-EC2A-8B4F-8C7E-C06901E2058D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D7C16174-247C-4746-AFFE-E1F3934222F8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1417D615-A6BA-9B4E-8935-59F30D12EF37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0D2C640-1B4A-CE48-B03C-D1EEC36E01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5" name="직사각형 54">
                        <a:extLst>
                          <a:ext uri="{FF2B5EF4-FFF2-40B4-BE49-F238E27FC236}">
                            <a16:creationId xmlns:a16="http://schemas.microsoft.com/office/drawing/2014/main" id="{25E9617B-39E9-DA4F-8316-917EBFC31F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6" name="Freeform 36">
                        <a:extLst>
                          <a:ext uri="{FF2B5EF4-FFF2-40B4-BE49-F238E27FC236}">
                            <a16:creationId xmlns:a16="http://schemas.microsoft.com/office/drawing/2014/main" id="{BEE557F8-8C55-8642-9F09-834D1393758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7" name="타원 56">
                        <a:extLst>
                          <a:ext uri="{FF2B5EF4-FFF2-40B4-BE49-F238E27FC236}">
                            <a16:creationId xmlns:a16="http://schemas.microsoft.com/office/drawing/2014/main" id="{DD079733-C64D-D844-9977-2E422B3FD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3" name="그림 52">
                      <a:extLst>
                        <a:ext uri="{FF2B5EF4-FFF2-40B4-BE49-F238E27FC236}">
                          <a16:creationId xmlns:a16="http://schemas.microsoft.com/office/drawing/2014/main" id="{74219030-F53C-0841-B6A6-A598A07F6C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58D5AB13-C4E2-FA4C-8136-EE574BEC80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7" name="Freeform 9">
                    <a:extLst>
                      <a:ext uri="{FF2B5EF4-FFF2-40B4-BE49-F238E27FC236}">
                        <a16:creationId xmlns:a16="http://schemas.microsoft.com/office/drawing/2014/main" id="{BA5469A9-50F6-A246-85F4-E1014E4A2C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8" name="Group 12">
                    <a:extLst>
                      <a:ext uri="{FF2B5EF4-FFF2-40B4-BE49-F238E27FC236}">
                        <a16:creationId xmlns:a16="http://schemas.microsoft.com/office/drawing/2014/main" id="{80530E34-112B-8C44-B6C9-3B06FF10C98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9" name="Freeform 13">
                      <a:extLst>
                        <a:ext uri="{FF2B5EF4-FFF2-40B4-BE49-F238E27FC236}">
                          <a16:creationId xmlns:a16="http://schemas.microsoft.com/office/drawing/2014/main" id="{FB16E82B-0E8C-D245-A718-77DFDCD9F9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14">
                      <a:extLst>
                        <a:ext uri="{FF2B5EF4-FFF2-40B4-BE49-F238E27FC236}">
                          <a16:creationId xmlns:a16="http://schemas.microsoft.com/office/drawing/2014/main" id="{F9B282F8-0E36-DC48-A670-E073DEB1B7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C8D17D69-8C77-EA41-B895-F3EA7260A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A90475F-BC93-DE4F-8685-1FC84FD4EFB1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19CC8A6-6020-7944-803E-1642C7A54030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23">
                <a:extLst>
                  <a:ext uri="{FF2B5EF4-FFF2-40B4-BE49-F238E27FC236}">
                    <a16:creationId xmlns:a16="http://schemas.microsoft.com/office/drawing/2014/main" id="{0E21470A-584A-AB4E-A490-C8E82BA15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E27762-DC05-4C59-9FBB-68391C33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35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TRANSACTION DATA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5257CD-5A12-9B43-8CC7-712E3933686D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7D5A0E-6044-C54F-9480-649B4FF5A294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D6F7D12E-84D4-F847-A75F-730A399F92D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74ADC55-EC2A-8B4F-8C7E-C06901E2058D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D7C16174-247C-4746-AFFE-E1F3934222F8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1417D615-A6BA-9B4E-8935-59F30D12EF37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0D2C640-1B4A-CE48-B03C-D1EEC36E01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5" name="직사각형 54">
                        <a:extLst>
                          <a:ext uri="{FF2B5EF4-FFF2-40B4-BE49-F238E27FC236}">
                            <a16:creationId xmlns:a16="http://schemas.microsoft.com/office/drawing/2014/main" id="{25E9617B-39E9-DA4F-8316-917EBFC31F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6" name="Freeform 36">
                        <a:extLst>
                          <a:ext uri="{FF2B5EF4-FFF2-40B4-BE49-F238E27FC236}">
                            <a16:creationId xmlns:a16="http://schemas.microsoft.com/office/drawing/2014/main" id="{BEE557F8-8C55-8642-9F09-834D1393758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7" name="타원 56">
                        <a:extLst>
                          <a:ext uri="{FF2B5EF4-FFF2-40B4-BE49-F238E27FC236}">
                            <a16:creationId xmlns:a16="http://schemas.microsoft.com/office/drawing/2014/main" id="{DD079733-C64D-D844-9977-2E422B3FD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3" name="그림 52">
                      <a:extLst>
                        <a:ext uri="{FF2B5EF4-FFF2-40B4-BE49-F238E27FC236}">
                          <a16:creationId xmlns:a16="http://schemas.microsoft.com/office/drawing/2014/main" id="{74219030-F53C-0841-B6A6-A598A07F6C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58D5AB13-C4E2-FA4C-8136-EE574BEC80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7" name="Freeform 9">
                    <a:extLst>
                      <a:ext uri="{FF2B5EF4-FFF2-40B4-BE49-F238E27FC236}">
                        <a16:creationId xmlns:a16="http://schemas.microsoft.com/office/drawing/2014/main" id="{BA5469A9-50F6-A246-85F4-E1014E4A2C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8" name="Group 12">
                    <a:extLst>
                      <a:ext uri="{FF2B5EF4-FFF2-40B4-BE49-F238E27FC236}">
                        <a16:creationId xmlns:a16="http://schemas.microsoft.com/office/drawing/2014/main" id="{80530E34-112B-8C44-B6C9-3B06FF10C98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9" name="Freeform 13">
                      <a:extLst>
                        <a:ext uri="{FF2B5EF4-FFF2-40B4-BE49-F238E27FC236}">
                          <a16:creationId xmlns:a16="http://schemas.microsoft.com/office/drawing/2014/main" id="{FB16E82B-0E8C-D245-A718-77DFDCD9F9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14">
                      <a:extLst>
                        <a:ext uri="{FF2B5EF4-FFF2-40B4-BE49-F238E27FC236}">
                          <a16:creationId xmlns:a16="http://schemas.microsoft.com/office/drawing/2014/main" id="{F9B282F8-0E36-DC48-A670-E073DEB1B7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C8D17D69-8C77-EA41-B895-F3EA7260A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A90475F-BC93-DE4F-8685-1FC84FD4EFB1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19CC8A6-6020-7944-803E-1642C7A54030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23">
                <a:extLst>
                  <a:ext uri="{FF2B5EF4-FFF2-40B4-BE49-F238E27FC236}">
                    <a16:creationId xmlns:a16="http://schemas.microsoft.com/office/drawing/2014/main" id="{0E21470A-584A-AB4E-A490-C8E82BA15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E27762-DC05-4C59-9FBB-68391C33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" name="내용 개체 틀 4">
            <a:extLst>
              <a:ext uri="{FF2B5EF4-FFF2-40B4-BE49-F238E27FC236}">
                <a16:creationId xmlns:a16="http://schemas.microsoft.com/office/drawing/2014/main" id="{CC297AAA-973D-48EC-9522-0A10C3F11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794" y="984707"/>
            <a:ext cx="4605517" cy="3162396"/>
          </a:xfrm>
        </p:spPr>
      </p:pic>
      <p:pic>
        <p:nvPicPr>
          <p:cNvPr id="31" name="내용 개체 틀 4">
            <a:extLst>
              <a:ext uri="{FF2B5EF4-FFF2-40B4-BE49-F238E27FC236}">
                <a16:creationId xmlns:a16="http://schemas.microsoft.com/office/drawing/2014/main" id="{800217A5-AA6B-4F04-8614-80E008E820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04"/>
          <a:stretch/>
        </p:blipFill>
        <p:spPr>
          <a:xfrm>
            <a:off x="2117794" y="4234085"/>
            <a:ext cx="4634510" cy="2035992"/>
          </a:xfrm>
          <a:prstGeom prst="rect">
            <a:avLst/>
          </a:prstGeom>
        </p:spPr>
      </p:pic>
      <p:pic>
        <p:nvPicPr>
          <p:cNvPr id="34" name="내용 개체 틀 4">
            <a:extLst>
              <a:ext uri="{FF2B5EF4-FFF2-40B4-BE49-F238E27FC236}">
                <a16:creationId xmlns:a16="http://schemas.microsoft.com/office/drawing/2014/main" id="{52803C9F-6AB7-4049-94D0-A240CAB9A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6714" y="1475907"/>
            <a:ext cx="3073646" cy="47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8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연관분석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20EE0953-A9FE-4F06-A18E-21183D055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8285" y="1032773"/>
            <a:ext cx="5776184" cy="2308796"/>
          </a:xfrm>
        </p:spPr>
      </p:pic>
      <p:pic>
        <p:nvPicPr>
          <p:cNvPr id="27" name="내용 개체 틀 4">
            <a:extLst>
              <a:ext uri="{FF2B5EF4-FFF2-40B4-BE49-F238E27FC236}">
                <a16:creationId xmlns:a16="http://schemas.microsoft.com/office/drawing/2014/main" id="{BCF376C1-0D2C-4903-8E9A-DBEF00B07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7220" y="3360185"/>
            <a:ext cx="5101466" cy="406312"/>
          </a:xfrm>
          <a:prstGeom prst="rect">
            <a:avLst/>
          </a:prstGeom>
        </p:spPr>
      </p:pic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9B790DB6-9BC2-4308-B5F3-8E9A03202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8285" y="3642046"/>
            <a:ext cx="6596180" cy="266544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F50DB2-13D4-D94C-91B3-030686950046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901EB88-DFCE-DD44-B232-C84610AEF71C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EBB50CE2-140C-A84B-B7DF-AFDE093E24C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83CB9C7-12D6-894B-94A2-732F66D39F7A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FB8987E4-B232-7D4E-95FF-F962B05AEFE9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D2149417-CCF6-8D4D-8A30-27D65625B9C7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36FB95AB-514C-D145-AFED-CB69ACCFF8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5" name="직사각형 54">
                        <a:extLst>
                          <a:ext uri="{FF2B5EF4-FFF2-40B4-BE49-F238E27FC236}">
                            <a16:creationId xmlns:a16="http://schemas.microsoft.com/office/drawing/2014/main" id="{71F9CA8B-08B3-A64A-A7BE-EA4B935490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6" name="Freeform 36">
                        <a:extLst>
                          <a:ext uri="{FF2B5EF4-FFF2-40B4-BE49-F238E27FC236}">
                            <a16:creationId xmlns:a16="http://schemas.microsoft.com/office/drawing/2014/main" id="{8827CE56-6F08-EF4E-B559-247F2A11E9D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7" name="타원 56">
                        <a:extLst>
                          <a:ext uri="{FF2B5EF4-FFF2-40B4-BE49-F238E27FC236}">
                            <a16:creationId xmlns:a16="http://schemas.microsoft.com/office/drawing/2014/main" id="{9F0E5CA4-7F49-6248-8FBA-3CD12FF58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3" name="그림 52">
                      <a:extLst>
                        <a:ext uri="{FF2B5EF4-FFF2-40B4-BE49-F238E27FC236}">
                          <a16:creationId xmlns:a16="http://schemas.microsoft.com/office/drawing/2014/main" id="{EDCCF23B-9CE5-A64C-91B6-0C3A4A477A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A8FB019D-EFA0-4844-AF07-C6F3D582E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7" name="Freeform 9">
                    <a:extLst>
                      <a:ext uri="{FF2B5EF4-FFF2-40B4-BE49-F238E27FC236}">
                        <a16:creationId xmlns:a16="http://schemas.microsoft.com/office/drawing/2014/main" id="{09A496CB-5CC0-6244-B0B0-5C42F66F3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8" name="Group 12">
                    <a:extLst>
                      <a:ext uri="{FF2B5EF4-FFF2-40B4-BE49-F238E27FC236}">
                        <a16:creationId xmlns:a16="http://schemas.microsoft.com/office/drawing/2014/main" id="{4B41A007-D5C5-C441-A8F7-6E773852563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9" name="Freeform 13">
                      <a:extLst>
                        <a:ext uri="{FF2B5EF4-FFF2-40B4-BE49-F238E27FC236}">
                          <a16:creationId xmlns:a16="http://schemas.microsoft.com/office/drawing/2014/main" id="{98C5827E-184E-2F45-BD37-7705CE02EB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14">
                      <a:extLst>
                        <a:ext uri="{FF2B5EF4-FFF2-40B4-BE49-F238E27FC236}">
                          <a16:creationId xmlns:a16="http://schemas.microsoft.com/office/drawing/2014/main" id="{327474BB-BFC4-4A4F-9A64-66AD479C8D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E4973079-5EB6-454D-9084-A9E814FC4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DA840E9-5BE0-C14C-8EAF-82F2E22F1AEE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A2766E-88A4-4D43-B6C2-C152C34F2E96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23">
                <a:extLst>
                  <a:ext uri="{FF2B5EF4-FFF2-40B4-BE49-F238E27FC236}">
                    <a16:creationId xmlns:a16="http://schemas.microsoft.com/office/drawing/2014/main" id="{C976C388-80FF-2D4A-BF81-0736DF8AF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C29BD-01EF-4ECC-8154-10F0B511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03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연관분석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F50DB2-13D4-D94C-91B3-030686950046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901EB88-DFCE-DD44-B232-C84610AEF71C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EBB50CE2-140C-A84B-B7DF-AFDE093E24C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83CB9C7-12D6-894B-94A2-732F66D39F7A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FB8987E4-B232-7D4E-95FF-F962B05AEFE9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D2149417-CCF6-8D4D-8A30-27D65625B9C7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36FB95AB-514C-D145-AFED-CB69ACCFF8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5" name="직사각형 54">
                        <a:extLst>
                          <a:ext uri="{FF2B5EF4-FFF2-40B4-BE49-F238E27FC236}">
                            <a16:creationId xmlns:a16="http://schemas.microsoft.com/office/drawing/2014/main" id="{71F9CA8B-08B3-A64A-A7BE-EA4B935490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6" name="Freeform 36">
                        <a:extLst>
                          <a:ext uri="{FF2B5EF4-FFF2-40B4-BE49-F238E27FC236}">
                            <a16:creationId xmlns:a16="http://schemas.microsoft.com/office/drawing/2014/main" id="{8827CE56-6F08-EF4E-B559-247F2A11E9D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7" name="타원 56">
                        <a:extLst>
                          <a:ext uri="{FF2B5EF4-FFF2-40B4-BE49-F238E27FC236}">
                            <a16:creationId xmlns:a16="http://schemas.microsoft.com/office/drawing/2014/main" id="{9F0E5CA4-7F49-6248-8FBA-3CD12FF58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3" name="그림 52">
                      <a:extLst>
                        <a:ext uri="{FF2B5EF4-FFF2-40B4-BE49-F238E27FC236}">
                          <a16:creationId xmlns:a16="http://schemas.microsoft.com/office/drawing/2014/main" id="{EDCCF23B-9CE5-A64C-91B6-0C3A4A477A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A8FB019D-EFA0-4844-AF07-C6F3D582E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7" name="Freeform 9">
                    <a:extLst>
                      <a:ext uri="{FF2B5EF4-FFF2-40B4-BE49-F238E27FC236}">
                        <a16:creationId xmlns:a16="http://schemas.microsoft.com/office/drawing/2014/main" id="{09A496CB-5CC0-6244-B0B0-5C42F66F3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8" name="Group 12">
                    <a:extLst>
                      <a:ext uri="{FF2B5EF4-FFF2-40B4-BE49-F238E27FC236}">
                        <a16:creationId xmlns:a16="http://schemas.microsoft.com/office/drawing/2014/main" id="{4B41A007-D5C5-C441-A8F7-6E773852563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9" name="Freeform 13">
                      <a:extLst>
                        <a:ext uri="{FF2B5EF4-FFF2-40B4-BE49-F238E27FC236}">
                          <a16:creationId xmlns:a16="http://schemas.microsoft.com/office/drawing/2014/main" id="{98C5827E-184E-2F45-BD37-7705CE02EB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14">
                      <a:extLst>
                        <a:ext uri="{FF2B5EF4-FFF2-40B4-BE49-F238E27FC236}">
                          <a16:creationId xmlns:a16="http://schemas.microsoft.com/office/drawing/2014/main" id="{327474BB-BFC4-4A4F-9A64-66AD479C8D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E4973079-5EB6-454D-9084-A9E814FC4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DA840E9-5BE0-C14C-8EAF-82F2E22F1AEE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A2766E-88A4-4D43-B6C2-C152C34F2E96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23">
                <a:extLst>
                  <a:ext uri="{FF2B5EF4-FFF2-40B4-BE49-F238E27FC236}">
                    <a16:creationId xmlns:a16="http://schemas.microsoft.com/office/drawing/2014/main" id="{C976C388-80FF-2D4A-BF81-0736DF8AF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C29BD-01EF-4ECC-8154-10F0B511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" name="내용 개체 틀 4">
            <a:extLst>
              <a:ext uri="{FF2B5EF4-FFF2-40B4-BE49-F238E27FC236}">
                <a16:creationId xmlns:a16="http://schemas.microsoft.com/office/drawing/2014/main" id="{47F30AEB-F286-4CF1-A362-BB50FC34C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007" y="997144"/>
            <a:ext cx="8431986" cy="2122226"/>
          </a:xfrm>
        </p:spPr>
      </p:pic>
      <p:pic>
        <p:nvPicPr>
          <p:cNvPr id="31" name="내용 개체 틀 4">
            <a:extLst>
              <a:ext uri="{FF2B5EF4-FFF2-40B4-BE49-F238E27FC236}">
                <a16:creationId xmlns:a16="http://schemas.microsoft.com/office/drawing/2014/main" id="{F091F4EF-D0A2-4A21-A234-16B6C0945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1819" y="3119370"/>
            <a:ext cx="5348361" cy="3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80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연관분석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F50DB2-13D4-D94C-91B3-030686950046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901EB88-DFCE-DD44-B232-C84610AEF71C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EBB50CE2-140C-A84B-B7DF-AFDE093E24C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83CB9C7-12D6-894B-94A2-732F66D39F7A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FB8987E4-B232-7D4E-95FF-F962B05AEFE9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D2149417-CCF6-8D4D-8A30-27D65625B9C7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36FB95AB-514C-D145-AFED-CB69ACCFF8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5" name="직사각형 54">
                        <a:extLst>
                          <a:ext uri="{FF2B5EF4-FFF2-40B4-BE49-F238E27FC236}">
                            <a16:creationId xmlns:a16="http://schemas.microsoft.com/office/drawing/2014/main" id="{71F9CA8B-08B3-A64A-A7BE-EA4B935490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6" name="Freeform 36">
                        <a:extLst>
                          <a:ext uri="{FF2B5EF4-FFF2-40B4-BE49-F238E27FC236}">
                            <a16:creationId xmlns:a16="http://schemas.microsoft.com/office/drawing/2014/main" id="{8827CE56-6F08-EF4E-B559-247F2A11E9D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7" name="타원 56">
                        <a:extLst>
                          <a:ext uri="{FF2B5EF4-FFF2-40B4-BE49-F238E27FC236}">
                            <a16:creationId xmlns:a16="http://schemas.microsoft.com/office/drawing/2014/main" id="{9F0E5CA4-7F49-6248-8FBA-3CD12FF58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3" name="그림 52">
                      <a:extLst>
                        <a:ext uri="{FF2B5EF4-FFF2-40B4-BE49-F238E27FC236}">
                          <a16:creationId xmlns:a16="http://schemas.microsoft.com/office/drawing/2014/main" id="{EDCCF23B-9CE5-A64C-91B6-0C3A4A477A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A8FB019D-EFA0-4844-AF07-C6F3D582E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7" name="Freeform 9">
                    <a:extLst>
                      <a:ext uri="{FF2B5EF4-FFF2-40B4-BE49-F238E27FC236}">
                        <a16:creationId xmlns:a16="http://schemas.microsoft.com/office/drawing/2014/main" id="{09A496CB-5CC0-6244-B0B0-5C42F66F3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8" name="Group 12">
                    <a:extLst>
                      <a:ext uri="{FF2B5EF4-FFF2-40B4-BE49-F238E27FC236}">
                        <a16:creationId xmlns:a16="http://schemas.microsoft.com/office/drawing/2014/main" id="{4B41A007-D5C5-C441-A8F7-6E773852563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9" name="Freeform 13">
                      <a:extLst>
                        <a:ext uri="{FF2B5EF4-FFF2-40B4-BE49-F238E27FC236}">
                          <a16:creationId xmlns:a16="http://schemas.microsoft.com/office/drawing/2014/main" id="{98C5827E-184E-2F45-BD37-7705CE02EB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14">
                      <a:extLst>
                        <a:ext uri="{FF2B5EF4-FFF2-40B4-BE49-F238E27FC236}">
                          <a16:creationId xmlns:a16="http://schemas.microsoft.com/office/drawing/2014/main" id="{327474BB-BFC4-4A4F-9A64-66AD479C8D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E4973079-5EB6-454D-9084-A9E814FC4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DA840E9-5BE0-C14C-8EAF-82F2E22F1AEE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A2766E-88A4-4D43-B6C2-C152C34F2E96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23">
                <a:extLst>
                  <a:ext uri="{FF2B5EF4-FFF2-40B4-BE49-F238E27FC236}">
                    <a16:creationId xmlns:a16="http://schemas.microsoft.com/office/drawing/2014/main" id="{C976C388-80FF-2D4A-BF81-0736DF8AF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C29BD-01EF-4ECC-8154-10F0B511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9" name="내용 개체 틀 4">
            <a:extLst>
              <a:ext uri="{FF2B5EF4-FFF2-40B4-BE49-F238E27FC236}">
                <a16:creationId xmlns:a16="http://schemas.microsoft.com/office/drawing/2014/main" id="{B41CEC7B-35A7-41D2-B5A2-C9EF3CA5C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257" y="1090137"/>
            <a:ext cx="9529884" cy="1807064"/>
          </a:xfrm>
        </p:spPr>
      </p:pic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162903E9-C34D-471C-A280-6AB004987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851" y="3022099"/>
            <a:ext cx="4605795" cy="2512252"/>
          </a:xfrm>
          <a:prstGeom prst="rect">
            <a:avLst/>
          </a:prstGeom>
        </p:spPr>
      </p:pic>
      <p:pic>
        <p:nvPicPr>
          <p:cNvPr id="34" name="내용 개체 틀 4">
            <a:extLst>
              <a:ext uri="{FF2B5EF4-FFF2-40B4-BE49-F238E27FC236}">
                <a16:creationId xmlns:a16="http://schemas.microsoft.com/office/drawing/2014/main" id="{755821DE-1105-4A81-B931-6FC8CA2788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477" y="2897201"/>
            <a:ext cx="4694840" cy="2533416"/>
          </a:xfrm>
          <a:prstGeom prst="rect">
            <a:avLst/>
          </a:prstGeom>
        </p:spPr>
      </p:pic>
      <p:graphicFrame>
        <p:nvGraphicFramePr>
          <p:cNvPr id="36" name="표 2">
            <a:extLst>
              <a:ext uri="{FF2B5EF4-FFF2-40B4-BE49-F238E27FC236}">
                <a16:creationId xmlns:a16="http://schemas.microsoft.com/office/drawing/2014/main" id="{4F27459A-26A5-48ED-9533-895BBE8E9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117498"/>
              </p:ext>
            </p:extLst>
          </p:nvPr>
        </p:nvGraphicFramePr>
        <p:xfrm>
          <a:off x="3110399" y="5601856"/>
          <a:ext cx="1993029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29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LIFT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내림차순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031452"/>
                  </a:ext>
                </a:extLst>
              </a:tr>
            </a:tbl>
          </a:graphicData>
        </a:graphic>
      </p:graphicFrame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D115BFF9-8568-4080-9463-302D87F57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29771"/>
              </p:ext>
            </p:extLst>
          </p:nvPr>
        </p:nvGraphicFramePr>
        <p:xfrm>
          <a:off x="8528375" y="5545149"/>
          <a:ext cx="1993029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29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LIFT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오름차순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031452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5BE592-96DF-4F30-A9CF-3129FC8FF16C}"/>
              </a:ext>
            </a:extLst>
          </p:cNvPr>
          <p:cNvSpPr/>
          <p:nvPr/>
        </p:nvSpPr>
        <p:spPr>
          <a:xfrm>
            <a:off x="1824718" y="2582791"/>
            <a:ext cx="5054759" cy="246905"/>
          </a:xfrm>
          <a:prstGeom prst="rect">
            <a:avLst/>
          </a:prstGeom>
          <a:solidFill>
            <a:srgbClr val="263164">
              <a:alpha val="13000"/>
            </a:srgbClr>
          </a:solidFill>
          <a:ln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534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연관분석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F50DB2-13D4-D94C-91B3-030686950046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901EB88-DFCE-DD44-B232-C84610AEF71C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EBB50CE2-140C-A84B-B7DF-AFDE093E24C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83CB9C7-12D6-894B-94A2-732F66D39F7A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FB8987E4-B232-7D4E-95FF-F962B05AEFE9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D2149417-CCF6-8D4D-8A30-27D65625B9C7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36FB95AB-514C-D145-AFED-CB69ACCFF8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5" name="직사각형 54">
                        <a:extLst>
                          <a:ext uri="{FF2B5EF4-FFF2-40B4-BE49-F238E27FC236}">
                            <a16:creationId xmlns:a16="http://schemas.microsoft.com/office/drawing/2014/main" id="{71F9CA8B-08B3-A64A-A7BE-EA4B935490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6" name="Freeform 36">
                        <a:extLst>
                          <a:ext uri="{FF2B5EF4-FFF2-40B4-BE49-F238E27FC236}">
                            <a16:creationId xmlns:a16="http://schemas.microsoft.com/office/drawing/2014/main" id="{8827CE56-6F08-EF4E-B559-247F2A11E9D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7" name="타원 56">
                        <a:extLst>
                          <a:ext uri="{FF2B5EF4-FFF2-40B4-BE49-F238E27FC236}">
                            <a16:creationId xmlns:a16="http://schemas.microsoft.com/office/drawing/2014/main" id="{9F0E5CA4-7F49-6248-8FBA-3CD12FF58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3" name="그림 52">
                      <a:extLst>
                        <a:ext uri="{FF2B5EF4-FFF2-40B4-BE49-F238E27FC236}">
                          <a16:creationId xmlns:a16="http://schemas.microsoft.com/office/drawing/2014/main" id="{EDCCF23B-9CE5-A64C-91B6-0C3A4A477A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A8FB019D-EFA0-4844-AF07-C6F3D582E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7" name="Freeform 9">
                    <a:extLst>
                      <a:ext uri="{FF2B5EF4-FFF2-40B4-BE49-F238E27FC236}">
                        <a16:creationId xmlns:a16="http://schemas.microsoft.com/office/drawing/2014/main" id="{09A496CB-5CC0-6244-B0B0-5C42F66F3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8" name="Group 12">
                    <a:extLst>
                      <a:ext uri="{FF2B5EF4-FFF2-40B4-BE49-F238E27FC236}">
                        <a16:creationId xmlns:a16="http://schemas.microsoft.com/office/drawing/2014/main" id="{4B41A007-D5C5-C441-A8F7-6E773852563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9" name="Freeform 13">
                      <a:extLst>
                        <a:ext uri="{FF2B5EF4-FFF2-40B4-BE49-F238E27FC236}">
                          <a16:creationId xmlns:a16="http://schemas.microsoft.com/office/drawing/2014/main" id="{98C5827E-184E-2F45-BD37-7705CE02EB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14">
                      <a:extLst>
                        <a:ext uri="{FF2B5EF4-FFF2-40B4-BE49-F238E27FC236}">
                          <a16:creationId xmlns:a16="http://schemas.microsoft.com/office/drawing/2014/main" id="{327474BB-BFC4-4A4F-9A64-66AD479C8D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E4973079-5EB6-454D-9084-A9E814FC4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DA840E9-5BE0-C14C-8EAF-82F2E22F1AEE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A2766E-88A4-4D43-B6C2-C152C34F2E96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23">
                <a:extLst>
                  <a:ext uri="{FF2B5EF4-FFF2-40B4-BE49-F238E27FC236}">
                    <a16:creationId xmlns:a16="http://schemas.microsoft.com/office/drawing/2014/main" id="{C976C388-80FF-2D4A-BF81-0736DF8AF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C29BD-01EF-4ECC-8154-10F0B511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39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9" name="내용 개체 틀 4">
            <a:extLst>
              <a:ext uri="{FF2B5EF4-FFF2-40B4-BE49-F238E27FC236}">
                <a16:creationId xmlns:a16="http://schemas.microsoft.com/office/drawing/2014/main" id="{3DF130C7-7A45-4DB9-84AC-BF0223709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b="22329"/>
          <a:stretch/>
        </p:blipFill>
        <p:spPr>
          <a:xfrm>
            <a:off x="1824718" y="908841"/>
            <a:ext cx="2577048" cy="592848"/>
          </a:xfrm>
        </p:spPr>
      </p:pic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6B916A03-3DEB-4F21-8128-BCE46F038C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"/>
          <a:stretch/>
        </p:blipFill>
        <p:spPr>
          <a:xfrm>
            <a:off x="1941162" y="1793404"/>
            <a:ext cx="4579136" cy="3369891"/>
          </a:xfrm>
          <a:prstGeom prst="rect">
            <a:avLst/>
          </a:prstGeom>
        </p:spPr>
      </p:pic>
      <p:pic>
        <p:nvPicPr>
          <p:cNvPr id="34" name="내용 개체 틀 4">
            <a:extLst>
              <a:ext uri="{FF2B5EF4-FFF2-40B4-BE49-F238E27FC236}">
                <a16:creationId xmlns:a16="http://schemas.microsoft.com/office/drawing/2014/main" id="{6D66B08E-F037-4ED6-AF15-799B2A1E1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4360" y="1625586"/>
            <a:ext cx="4288592" cy="3537716"/>
          </a:xfrm>
          <a:prstGeom prst="rect">
            <a:avLst/>
          </a:prstGeom>
        </p:spPr>
      </p:pic>
      <p:graphicFrame>
        <p:nvGraphicFramePr>
          <p:cNvPr id="36" name="표 2">
            <a:extLst>
              <a:ext uri="{FF2B5EF4-FFF2-40B4-BE49-F238E27FC236}">
                <a16:creationId xmlns:a16="http://schemas.microsoft.com/office/drawing/2014/main" id="{233F8C2D-35A6-4456-A62F-0ED7FA109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23153"/>
              </p:ext>
            </p:extLst>
          </p:nvPr>
        </p:nvGraphicFramePr>
        <p:xfrm>
          <a:off x="3405251" y="5273733"/>
          <a:ext cx="1993029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29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LIFT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내림차순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031452"/>
                  </a:ext>
                </a:extLst>
              </a:tr>
            </a:tbl>
          </a:graphicData>
        </a:graphic>
      </p:graphicFrame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2F4026C-D23A-4D03-A71E-1666391BB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93307"/>
              </p:ext>
            </p:extLst>
          </p:nvPr>
        </p:nvGraphicFramePr>
        <p:xfrm>
          <a:off x="8284535" y="5287193"/>
          <a:ext cx="1993029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29">
                  <a:extLst>
                    <a:ext uri="{9D8B030D-6E8A-4147-A177-3AD203B41FA5}">
                      <a16:colId xmlns:a16="http://schemas.microsoft.com/office/drawing/2014/main" val="382324601"/>
                    </a:ext>
                  </a:extLst>
                </a:gridCol>
              </a:tblGrid>
              <a:tr h="256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LIFT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오름차순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16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77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03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50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41B86C-6F69-FE42-9006-3B3830C4C14F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 흐름도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7BCF63-17CF-C246-A3E8-2139A26132A4}"/>
              </a:ext>
            </a:extLst>
          </p:cNvPr>
          <p:cNvSpPr txBox="1"/>
          <p:nvPr/>
        </p:nvSpPr>
        <p:spPr>
          <a:xfrm>
            <a:off x="2787808" y="2309790"/>
            <a:ext cx="1027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주제선정</a:t>
            </a:r>
            <a:endParaRPr kumimoji="1" lang="ko-Kore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D071532-9D4E-A543-B0E2-772FCFCEB234}"/>
              </a:ext>
            </a:extLst>
          </p:cNvPr>
          <p:cNvGrpSpPr/>
          <p:nvPr/>
        </p:nvGrpSpPr>
        <p:grpSpPr>
          <a:xfrm>
            <a:off x="2336254" y="1380128"/>
            <a:ext cx="8689542" cy="4180842"/>
            <a:chOff x="2474967" y="1212180"/>
            <a:chExt cx="8689542" cy="418084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0B8DE79-D47B-7D4F-AE4E-0488863B0CF8}"/>
                </a:ext>
              </a:extLst>
            </p:cNvPr>
            <p:cNvGrpSpPr/>
            <p:nvPr/>
          </p:nvGrpSpPr>
          <p:grpSpPr>
            <a:xfrm>
              <a:off x="2474967" y="1212180"/>
              <a:ext cx="8689542" cy="4180842"/>
              <a:chOff x="2684096" y="1544936"/>
              <a:chExt cx="8689542" cy="4180842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445ADB3-C45A-7747-83C2-020F5ADB12B5}"/>
                  </a:ext>
                </a:extLst>
              </p:cNvPr>
              <p:cNvGrpSpPr/>
              <p:nvPr/>
            </p:nvGrpSpPr>
            <p:grpSpPr>
              <a:xfrm>
                <a:off x="2684096" y="1544936"/>
                <a:ext cx="8689542" cy="4180842"/>
                <a:chOff x="1367491" y="958618"/>
                <a:chExt cx="8689542" cy="4180842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8669CE0-607E-8E43-B4E1-02F337EB723C}"/>
                    </a:ext>
                  </a:extLst>
                </p:cNvPr>
                <p:cNvSpPr txBox="1"/>
                <p:nvPr/>
              </p:nvSpPr>
              <p:spPr>
                <a:xfrm>
                  <a:off x="5167664" y="4702138"/>
                  <a:ext cx="9183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600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시각화</a:t>
                  </a:r>
                </a:p>
              </p:txBody>
            </p:sp>
            <p:grpSp>
              <p:nvGrpSpPr>
                <p:cNvPr id="116" name="그룹 115">
                  <a:extLst>
                    <a:ext uri="{FF2B5EF4-FFF2-40B4-BE49-F238E27FC236}">
                      <a16:creationId xmlns:a16="http://schemas.microsoft.com/office/drawing/2014/main" id="{84AE8132-9DCC-0341-9231-3A646904C14D}"/>
                    </a:ext>
                  </a:extLst>
                </p:cNvPr>
                <p:cNvGrpSpPr/>
                <p:nvPr/>
              </p:nvGrpSpPr>
              <p:grpSpPr>
                <a:xfrm>
                  <a:off x="1367491" y="958618"/>
                  <a:ext cx="8689542" cy="4180842"/>
                  <a:chOff x="387152" y="1054095"/>
                  <a:chExt cx="8689542" cy="4180842"/>
                </a:xfrm>
              </p:grpSpPr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392660E-0F72-EB4E-BDD3-B053F3B20CC2}"/>
                      </a:ext>
                    </a:extLst>
                  </p:cNvPr>
                  <p:cNvSpPr txBox="1"/>
                  <p:nvPr/>
                </p:nvSpPr>
                <p:spPr>
                  <a:xfrm>
                    <a:off x="387152" y="2014534"/>
                    <a:ext cx="13081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kumimoji="1" lang="ko-Kore-KR" altLang="en-US" sz="1400" dirty="0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FAFE07FA-76A3-774D-8677-C9198BCF6A82}"/>
                      </a:ext>
                    </a:extLst>
                  </p:cNvPr>
                  <p:cNvGrpSpPr/>
                  <p:nvPr/>
                </p:nvGrpSpPr>
                <p:grpSpPr>
                  <a:xfrm>
                    <a:off x="403489" y="1054095"/>
                    <a:ext cx="8673205" cy="4180842"/>
                    <a:chOff x="835289" y="1054095"/>
                    <a:chExt cx="8673205" cy="4180842"/>
                  </a:xfrm>
                </p:grpSpPr>
                <p:pic>
                  <p:nvPicPr>
                    <p:cNvPr id="103" name="그림 102">
                      <a:extLst>
                        <a:ext uri="{FF2B5EF4-FFF2-40B4-BE49-F238E27FC236}">
                          <a16:creationId xmlns:a16="http://schemas.microsoft.com/office/drawing/2014/main" id="{BCFDE629-2490-864C-A29B-575386D093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>
                                  <a14:foregroundMark x1="29737" y1="31020" x2="29737" y2="31020"/>
                                  <a14:foregroundMark x1="38421" y1="25354" x2="38421" y2="25354"/>
                                  <a14:foregroundMark x1="49737" y1="23371" x2="49737" y2="23371"/>
                                  <a14:foregroundMark x1="60526" y1="21105" x2="60526" y2="21105"/>
                                  <a14:foregroundMark x1="69474" y1="27054" x2="69474" y2="27054"/>
                                  <a14:foregroundMark x1="43684" y1="42351" x2="43684" y2="42351"/>
                                  <a14:foregroundMark x1="47895" y1="63881" x2="47895" y2="63881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84194" y="3530899"/>
                      <a:ext cx="1030748" cy="95751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07" name="그룹 106">
                      <a:extLst>
                        <a:ext uri="{FF2B5EF4-FFF2-40B4-BE49-F238E27FC236}">
                          <a16:creationId xmlns:a16="http://schemas.microsoft.com/office/drawing/2014/main" id="{BAA44549-B086-FC48-8E3F-8FBE89BFCA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4438" y="1054095"/>
                      <a:ext cx="8664056" cy="4180842"/>
                      <a:chOff x="-242439" y="1142987"/>
                      <a:chExt cx="8664056" cy="4180842"/>
                    </a:xfrm>
                  </p:grpSpPr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A4538F7F-8C19-534D-BBB7-F141528D83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30840" y="2133991"/>
                        <a:ext cx="22117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kumimoji="1" lang="ko-Kore-KR" altLang="en-US" sz="1600" b="1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데이터</a:t>
                        </a:r>
                        <a:r>
                          <a:rPr kumimoji="1" lang="ko-KR" altLang="en-US" sz="1600" b="1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 수집 매체 선정</a:t>
                        </a:r>
                        <a:endParaRPr kumimoji="1" lang="ko-Kore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grpSp>
                    <p:nvGrpSpPr>
                      <p:cNvPr id="106" name="그룹 105">
                        <a:extLst>
                          <a:ext uri="{FF2B5EF4-FFF2-40B4-BE49-F238E27FC236}">
                            <a16:creationId xmlns:a16="http://schemas.microsoft.com/office/drawing/2014/main" id="{38E4BB0E-99B1-5844-AEFA-3CCF0B9E9E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42439" y="1142987"/>
                        <a:ext cx="8664056" cy="4180842"/>
                        <a:chOff x="-275991" y="1247270"/>
                        <a:chExt cx="8664056" cy="4180842"/>
                      </a:xfrm>
                    </p:grpSpPr>
                    <p:pic>
                      <p:nvPicPr>
                        <p:cNvPr id="4" name="그림 3">
                          <a:extLst>
                            <a:ext uri="{FF2B5EF4-FFF2-40B4-BE49-F238E27FC236}">
                              <a16:creationId xmlns:a16="http://schemas.microsoft.com/office/drawing/2014/main" id="{393D78FC-C1FF-F94E-B873-D4157A7D00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9915" b="89943" l="7368" r="90000">
                                      <a14:foregroundMark x1="7368" y1="36402" x2="7368" y2="36402"/>
                                      <a14:foregroundMark x1="65263" y1="45751" x2="65263" y2="45751"/>
                                      <a14:foregroundMark x1="46579" y1="57932" x2="46579" y2="57932"/>
                                      <a14:foregroundMark x1="53947" y1="69263" x2="53947" y2="69263"/>
                                    </a14:backgroundRemoval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15124" y="1432217"/>
                          <a:ext cx="659923" cy="61303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" name="그림 4">
                          <a:extLst>
                            <a:ext uri="{FF2B5EF4-FFF2-40B4-BE49-F238E27FC236}">
                              <a16:creationId xmlns:a16="http://schemas.microsoft.com/office/drawing/2014/main" id="{E4DFC8B9-1DFC-3C40-9CDF-47D38CC2C22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8">
                                  <a14:imgEffect>
                                    <a14:backgroundRemoval t="9773" b="93484" l="4737" r="90000">
                                      <a14:foregroundMark x1="50000" y1="37252" x2="50000" y2="37252"/>
                                      <a14:foregroundMark x1="55526" y1="42068" x2="55526" y2="42068"/>
                                      <a14:foregroundMark x1="77105" y1="18555" x2="77105" y2="18555"/>
                                      <a14:foregroundMark x1="77105" y1="18555" x2="81579" y2="42068"/>
                                      <a14:foregroundMark x1="77895" y1="42068" x2="77895" y2="64448"/>
                                      <a14:foregroundMark x1="77895" y1="64448" x2="79474" y2="68697"/>
                                      <a14:foregroundMark x1="79737" y1="81161" x2="75922" y2="82233"/>
                                      <a14:foregroundMark x1="77632" y1="84278" x2="72368" y2="95042"/>
                                      <a14:foregroundMark x1="72368" y1="95042" x2="62632" y2="93059"/>
                                      <a14:foregroundMark x1="62632" y1="93059" x2="28158" y2="93626"/>
                                      <a14:foregroundMark x1="28158" y1="93626" x2="27368" y2="89943"/>
                                      <a14:foregroundMark x1="15263" y1="91360" x2="7500" y2="84278"/>
                                      <a14:foregroundMark x1="7500" y1="84278" x2="4211" y2="59348"/>
                                      <a14:foregroundMark x1="4211" y1="59348" x2="4737" y2="44334"/>
                                      <a14:foregroundMark x1="4737" y1="44334" x2="8947" y2="33569"/>
                                      <a14:foregroundMark x1="62105" y1="30453" x2="62105" y2="30453"/>
                                      <a14:backgroundMark x1="69211" y1="86827" x2="69211" y2="86827"/>
                                      <a14:backgroundMark x1="69474" y1="83428" x2="69474" y2="83428"/>
                                      <a14:backgroundMark x1="69474" y1="83428" x2="69474" y2="83428"/>
                                      <a14:backgroundMark x1="69737" y1="85411" x2="69737" y2="85411"/>
                                      <a14:backgroundMark x1="72368" y1="83994" x2="72368" y2="83994"/>
                                      <a14:backgroundMark x1="72368" y1="83994" x2="72368" y2="83994"/>
                                      <a14:backgroundMark x1="72368" y1="83994" x2="62500" y2="83853"/>
                                      <a14:backgroundMark x1="62500" y1="83853" x2="62105" y2="82861"/>
                                      <a14:backgroundMark x1="66053" y1="85411" x2="71579" y2="84561"/>
                                      <a14:backgroundMark x1="75000" y1="83144" x2="70526" y2="80028"/>
                                      <a14:backgroundMark x1="68947" y1="82578" x2="73684" y2="82295"/>
                                      <a14:backgroundMark x1="73684" y1="81728" x2="73684" y2="85411"/>
                                      <a14:backgroundMark x1="61316" y1="87960" x2="61053" y2="84844"/>
                                      <a14:backgroundMark x1="61053" y1="83144" x2="63421" y2="86827"/>
                                    </a14:backgroundRemoval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81178" y="1456871"/>
                          <a:ext cx="580524" cy="53927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7" name="그림 16">
                          <a:extLst>
                            <a:ext uri="{FF2B5EF4-FFF2-40B4-BE49-F238E27FC236}">
                              <a16:creationId xmlns:a16="http://schemas.microsoft.com/office/drawing/2014/main" id="{FC00DDE1-6DBC-3141-9CDF-1E0A2BE6C74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10000" b="90000" l="10000" r="90000">
                                      <a14:foregroundMark x1="31579" y1="85127" x2="31579" y2="851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flipV="1">
                          <a:off x="3676091" y="1488543"/>
                          <a:ext cx="563525" cy="52348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8" name="그림 17">
                          <a:extLst>
                            <a:ext uri="{FF2B5EF4-FFF2-40B4-BE49-F238E27FC236}">
                              <a16:creationId xmlns:a16="http://schemas.microsoft.com/office/drawing/2014/main" id="{9FF33ED7-D7A7-B547-9F2E-6E0F2B27632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2">
                                  <a14:imgEffect>
                                    <a14:backgroundRemoval t="10000" b="90000" l="10000" r="90000">
                                      <a14:foregroundMark x1="14211" y1="52550" x2="14211" y2="52550"/>
                                      <a14:foregroundMark x1="18684" y1="31586" x2="18684" y2="31586"/>
                                      <a14:foregroundMark x1="43947" y1="31586" x2="43947" y2="31586"/>
                                      <a14:foregroundMark x1="42105" y1="48017" x2="42105" y2="48017"/>
                                      <a14:foregroundMark x1="75789" y1="34136" x2="75789" y2="34136"/>
                                    </a14:backgroundRemoval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-275991" y="1269439"/>
                          <a:ext cx="1011318" cy="93946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1" name="그림 30">
                          <a:extLst>
                            <a:ext uri="{FF2B5EF4-FFF2-40B4-BE49-F238E27FC236}">
                              <a16:creationId xmlns:a16="http://schemas.microsoft.com/office/drawing/2014/main" id="{CF52C0E9-CD82-1941-BF7D-11628C3574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ackgroundRemoval t="9915" b="89943" l="8684" r="90000">
                                      <a14:foregroundMark x1="8684" y1="34703" x2="8684" y2="34703"/>
                                      <a14:foregroundMark x1="17632" y1="58782" x2="17632" y2="58782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42706" y="1269439"/>
                          <a:ext cx="996498" cy="92569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89" name="직선 화살표 연결선 88">
                          <a:extLst>
                            <a:ext uri="{FF2B5EF4-FFF2-40B4-BE49-F238E27FC236}">
                              <a16:creationId xmlns:a16="http://schemas.microsoft.com/office/drawing/2014/main" id="{399D8B57-58E1-1E4A-8213-B34C9F7C7DA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778626" y="1840747"/>
                          <a:ext cx="825500" cy="0"/>
                        </a:xfrm>
                        <a:prstGeom prst="straightConnector1">
                          <a:avLst/>
                        </a:prstGeom>
                        <a:ln w="44450">
                          <a:solidFill>
                            <a:srgbClr val="26316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1" name="직선 화살표 연결선 90">
                          <a:extLst>
                            <a:ext uri="{FF2B5EF4-FFF2-40B4-BE49-F238E27FC236}">
                              <a16:creationId xmlns:a16="http://schemas.microsoft.com/office/drawing/2014/main" id="{4608C04D-B45D-4B4E-8710-753CF18EE58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590935" y="2809674"/>
                          <a:ext cx="0" cy="754505"/>
                        </a:xfrm>
                        <a:prstGeom prst="straightConnector1">
                          <a:avLst/>
                        </a:prstGeom>
                        <a:ln w="44450">
                          <a:solidFill>
                            <a:srgbClr val="26316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94" name="그림 93">
                          <a:extLst>
                            <a:ext uri="{FF2B5EF4-FFF2-40B4-BE49-F238E27FC236}">
                              <a16:creationId xmlns:a16="http://schemas.microsoft.com/office/drawing/2014/main" id="{55BBD029-1685-FA41-8B5D-84C7C4A2E5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10000" b="90000" l="10000" r="90000">
                                      <a14:foregroundMark x1="32105" y1="68414" x2="32105" y2="68414"/>
                                      <a14:foregroundMark x1="75526" y1="68697" x2="75526" y2="68697"/>
                                    </a14:backgroundRemoval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73835" y="1247270"/>
                          <a:ext cx="1196703" cy="1111673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95" name="TextBox 94">
                          <a:extLst>
                            <a:ext uri="{FF2B5EF4-FFF2-40B4-BE49-F238E27FC236}">
                              <a16:creationId xmlns:a16="http://schemas.microsoft.com/office/drawing/2014/main" id="{CE1120B4-E928-694F-96E4-377E7A46DAA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799716" y="2376205"/>
                          <a:ext cx="15883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ko-Kore-KR" altLang="en-US" sz="1600" b="1" dirty="0"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데이터</a:t>
                          </a:r>
                          <a:r>
                            <a:rPr kumimoji="1" lang="ko-KR" altLang="en-US" sz="1600" b="1" dirty="0"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:r>
                            <a:rPr kumimoji="1" lang="ko-KR" altLang="en-US" sz="1600" b="1" dirty="0" err="1"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크롤링</a:t>
                          </a:r>
                          <a:endParaRPr kumimoji="1" lang="ko-Kore-KR" altLang="en-US" sz="1600" b="1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pic>
                      <p:nvPicPr>
                        <p:cNvPr id="99" name="그림 98">
                          <a:extLst>
                            <a:ext uri="{FF2B5EF4-FFF2-40B4-BE49-F238E27FC236}">
                              <a16:creationId xmlns:a16="http://schemas.microsoft.com/office/drawing/2014/main" id="{7C9761B9-DE54-9342-A044-F0D261C7D2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8">
                                  <a14:imgEffect>
                                    <a14:backgroundRemoval t="9773" b="94476" l="8947" r="90000">
                                      <a14:foregroundMark x1="53158" y1="36402" x2="53158" y2="36402"/>
                                      <a14:foregroundMark x1="49211" y1="34419" x2="49211" y2="34419"/>
                                      <a14:foregroundMark x1="60789" y1="35836" x2="60789" y2="35836"/>
                                      <a14:foregroundMark x1="60526" y1="41501" x2="60526" y2="41501"/>
                                      <a14:foregroundMark x1="65789" y1="35552" x2="65789" y2="35552"/>
                                      <a14:foregroundMark x1="67895" y1="41785" x2="67895" y2="41785"/>
                                      <a14:foregroundMark x1="67368" y1="51983" x2="67368" y2="51983"/>
                                      <a14:foregroundMark x1="66842" y1="57365" x2="66842" y2="57365"/>
                                      <a14:foregroundMark x1="66316" y1="68130" x2="66316" y2="68130"/>
                                      <a14:foregroundMark x1="66053" y1="74079" x2="66053" y2="74079"/>
                                      <a14:foregroundMark x1="66053" y1="94476" x2="66053" y2="94476"/>
                                      <a14:foregroundMark x1="8947" y1="86261" x2="8947" y2="86261"/>
                                      <a14:foregroundMark x1="38421" y1="56516" x2="38421" y2="5651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799716" y="3816879"/>
                          <a:ext cx="1280220" cy="1189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00" name="TextBox 99">
                          <a:extLst>
                            <a:ext uri="{FF2B5EF4-FFF2-40B4-BE49-F238E27FC236}">
                              <a16:creationId xmlns:a16="http://schemas.microsoft.com/office/drawing/2014/main" id="{0BC54DBE-5191-8041-BEB8-84F3C8B2375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799716" y="5089558"/>
                          <a:ext cx="139252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ko-Kore-KR" altLang="en-US" sz="1600" b="1" dirty="0"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데이터</a:t>
                          </a:r>
                          <a:r>
                            <a:rPr kumimoji="1" lang="ko-KR" altLang="en-US" sz="1600" b="1" dirty="0"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분석</a:t>
                          </a:r>
                          <a:endParaRPr kumimoji="1" lang="ko-Kore-KR" altLang="en-US" sz="1600" b="1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cxnSp>
                      <p:nvCxnSpPr>
                        <p:cNvPr id="102" name="직선 화살표 연결선 101">
                          <a:extLst>
                            <a:ext uri="{FF2B5EF4-FFF2-40B4-BE49-F238E27FC236}">
                              <a16:creationId xmlns:a16="http://schemas.microsoft.com/office/drawing/2014/main" id="{7543DDB1-87EB-9941-A0D2-38DF342CF3E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5531771" y="4285084"/>
                          <a:ext cx="829195" cy="0"/>
                        </a:xfrm>
                        <a:prstGeom prst="straightConnector1">
                          <a:avLst/>
                        </a:prstGeom>
                        <a:ln w="44450">
                          <a:solidFill>
                            <a:srgbClr val="263164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04" name="그림 103">
                          <a:extLst>
                            <a:ext uri="{FF2B5EF4-FFF2-40B4-BE49-F238E27FC236}">
                              <a16:creationId xmlns:a16="http://schemas.microsoft.com/office/drawing/2014/main" id="{F734771A-A7A2-B940-B40B-1EB9E6E07F5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26053" y1="54533" x2="26053" y2="54533"/>
                                    </a14:backgroundRemoval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62905" y="3775004"/>
                          <a:ext cx="970052" cy="90112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820B6179-B70C-2A49-B439-FEA5121590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289" y="4783234"/>
                      <a:ext cx="167288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ore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인사이트</a:t>
                      </a:r>
                      <a:r>
                        <a:rPr kumimoji="1"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도출</a:t>
                      </a:r>
                      <a:endParaRPr kumimoji="1" lang="ko-Kore-KR" altLang="en-US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</p:grpSp>
            </p:grpSp>
          </p:grp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BF3323BC-2202-A442-8AC6-F5478828B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7344" y="2096045"/>
                <a:ext cx="825500" cy="0"/>
              </a:xfrm>
              <a:prstGeom prst="straightConnector1">
                <a:avLst/>
              </a:prstGeom>
              <a:ln w="44450">
                <a:solidFill>
                  <a:srgbClr val="26316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5F34413-554F-9547-8339-AEF761C11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5648" y="4336264"/>
              <a:ext cx="829195" cy="0"/>
            </a:xfrm>
            <a:prstGeom prst="straightConnector1">
              <a:avLst/>
            </a:prstGeom>
            <a:ln w="44450">
              <a:solidFill>
                <a:srgbClr val="2631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3DC3EB-3679-1D48-BD6C-AFBEE984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4D341F4-D46E-A849-BD0B-6F00F09D0DAC}"/>
              </a:ext>
            </a:extLst>
          </p:cNvPr>
          <p:cNvSpPr txBox="1"/>
          <p:nvPr/>
        </p:nvSpPr>
        <p:spPr>
          <a:xfrm>
            <a:off x="2262971" y="2752626"/>
            <a:ext cx="252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ea typeface="NanumGothic" panose="020D0604000000000000" pitchFamily="34" charset="-127"/>
              </a:rPr>
              <a:t>코로나시대</a:t>
            </a:r>
            <a:r>
              <a:rPr kumimoji="1" lang="ko-KR" altLang="en-US" sz="1400" dirty="0"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 err="1">
                <a:ea typeface="NanumGothic" panose="020D0604000000000000" pitchFamily="34" charset="-127"/>
              </a:rPr>
              <a:t>홈트</a:t>
            </a:r>
            <a:r>
              <a:rPr kumimoji="1" lang="ko-KR" altLang="en-US" sz="1400" dirty="0">
                <a:ea typeface="NanumGothic" panose="020D0604000000000000" pitchFamily="34" charset="-127"/>
              </a:rPr>
              <a:t> 트렌드 분석</a:t>
            </a:r>
            <a:endParaRPr kumimoji="1" lang="en-US" altLang="ko-KR" sz="1400" dirty="0">
              <a:ea typeface="NanumGothic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FAAD60-2D5A-4745-BC58-B93A3B380259}"/>
              </a:ext>
            </a:extLst>
          </p:cNvPr>
          <p:cNvSpPr txBox="1"/>
          <p:nvPr/>
        </p:nvSpPr>
        <p:spPr>
          <a:xfrm>
            <a:off x="5771465" y="2739860"/>
            <a:ext cx="2211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ea typeface="NanumGothic" panose="020D0604000000000000" pitchFamily="34" charset="-127"/>
              </a:rPr>
              <a:t>네이버 신문기사</a:t>
            </a:r>
            <a:endParaRPr kumimoji="1" lang="en-US" altLang="ko-KR" sz="1400" dirty="0"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ea typeface="NanumGothic" panose="020D0604000000000000" pitchFamily="34" charset="-127"/>
              </a:rPr>
              <a:t>유튜브 댓글</a:t>
            </a:r>
            <a:endParaRPr kumimoji="1" lang="en-US" altLang="ko-KR" sz="1400" dirty="0">
              <a:ea typeface="NanumGothic" panose="020D0604000000000000" pitchFamily="34" charset="-127"/>
            </a:endParaRPr>
          </a:p>
          <a:p>
            <a:r>
              <a:rPr kumimoji="1" lang="ko-KR" altLang="en-US" sz="1400" dirty="0" err="1">
                <a:ea typeface="NanumGothic" panose="020D0604000000000000" pitchFamily="34" charset="-127"/>
              </a:rPr>
              <a:t>인스타그램</a:t>
            </a:r>
            <a:r>
              <a:rPr kumimoji="1" lang="ko-KR" altLang="en-US" sz="1400" dirty="0">
                <a:ea typeface="NanumGothic" panose="020D0604000000000000" pitchFamily="34" charset="-127"/>
              </a:rPr>
              <a:t> 콘텐츠</a:t>
            </a:r>
            <a:endParaRPr kumimoji="1" lang="en-US" altLang="ko-KR" sz="1400" dirty="0">
              <a:ea typeface="NanumGothic" panose="020D0604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B78DA1-181D-2748-B9CA-67C4379D232B}"/>
              </a:ext>
            </a:extLst>
          </p:cNvPr>
          <p:cNvSpPr txBox="1"/>
          <p:nvPr/>
        </p:nvSpPr>
        <p:spPr>
          <a:xfrm>
            <a:off x="9714957" y="5599655"/>
            <a:ext cx="1539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ea typeface="NanumGothic" panose="020D0604000000000000" pitchFamily="34" charset="-127"/>
              </a:rPr>
              <a:t>빈도분석</a:t>
            </a:r>
            <a:endParaRPr kumimoji="1" lang="en-US" altLang="ko-KR" sz="1400" dirty="0">
              <a:ea typeface="NanumGothic" panose="020D0604000000000000" pitchFamily="34" charset="-127"/>
            </a:endParaRPr>
          </a:p>
          <a:p>
            <a:r>
              <a:rPr kumimoji="1" lang="ko-KR" altLang="en-US" sz="1400" dirty="0" err="1">
                <a:ea typeface="NanumGothic" panose="020D0604000000000000" pitchFamily="34" charset="-127"/>
              </a:rPr>
              <a:t>연관분석</a:t>
            </a:r>
            <a:endParaRPr kumimoji="1" lang="en-US" altLang="ko-KR" sz="1400" dirty="0">
              <a:ea typeface="NanumGothic" panose="020D0604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99B96-2092-0849-AB09-58A0B3B4AC40}"/>
              </a:ext>
            </a:extLst>
          </p:cNvPr>
          <p:cNvSpPr txBox="1"/>
          <p:nvPr/>
        </p:nvSpPr>
        <p:spPr>
          <a:xfrm>
            <a:off x="6034330" y="5505577"/>
            <a:ext cx="2211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빈도수 그래프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워드클라우드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3FB0A3-5982-734B-9BD6-8C3F009EE3C0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CBD476-ABA5-BC4D-9052-FAE086C0007E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0E7916B2-F3C4-5646-899A-1EDAFF7A289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145B96-AF68-C041-A55F-7A34F4DE1802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F5D8B06C-1BB0-C541-B312-EEF0209BEA88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46AF7C78-4174-7A46-9DE4-E428F6928E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B3F1FCC6-8831-C345-9C3B-A21AAF02B8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B7FBF802-C163-C149-9904-3B43D16DD4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AB62C69E-4DA2-BD41-9F07-7F66DC1CFA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8CE0CFAA-2F32-164B-8753-AC5DB2695C25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F01EF146-EAA1-A94A-AD18-8B85CBD19B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22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27DCD6EC-028A-824E-86F5-512EC8CA0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18032D-8C2F-7E43-BF30-D8DFF4D22154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E3D41B61-5299-064D-A165-EA8328363AA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Group 12">
                  <a:extLst>
                    <a:ext uri="{FF2B5EF4-FFF2-40B4-BE49-F238E27FC236}">
                      <a16:creationId xmlns:a16="http://schemas.microsoft.com/office/drawing/2014/main" id="{BFDB863B-38CD-6B4D-9369-B590188DB94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84" name="Freeform 13">
                    <a:extLst>
                      <a:ext uri="{FF2B5EF4-FFF2-40B4-BE49-F238E27FC236}">
                        <a16:creationId xmlns:a16="http://schemas.microsoft.com/office/drawing/2014/main" id="{16E436A9-9093-F049-9B07-32CDC761C4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5" name="Freeform 14">
                    <a:extLst>
                      <a:ext uri="{FF2B5EF4-FFF2-40B4-BE49-F238E27FC236}">
                        <a16:creationId xmlns:a16="http://schemas.microsoft.com/office/drawing/2014/main" id="{C804C466-380E-164F-9BAA-8FB7FECCAB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AF8BC38-7E19-C948-87FE-3E173EB22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676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01156" y="228042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INSTAGRAM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 도출 결과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F50DB2-13D4-D94C-91B3-030686950046}"/>
              </a:ext>
            </a:extLst>
          </p:cNvPr>
          <p:cNvGrpSpPr/>
          <p:nvPr/>
        </p:nvGrpSpPr>
        <p:grpSpPr>
          <a:xfrm>
            <a:off x="125099" y="228042"/>
            <a:ext cx="907509" cy="6307494"/>
            <a:chOff x="1973" y="275253"/>
            <a:chExt cx="907509" cy="630749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901EB88-DFCE-DD44-B232-C84610AEF71C}"/>
                </a:ext>
              </a:extLst>
            </p:cNvPr>
            <p:cNvGrpSpPr/>
            <p:nvPr/>
          </p:nvGrpSpPr>
          <p:grpSpPr>
            <a:xfrm>
              <a:off x="293661" y="275253"/>
              <a:ext cx="615821" cy="6307494"/>
              <a:chOff x="1202130" y="322464"/>
              <a:chExt cx="615821" cy="6307494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EBB50CE2-140C-A84B-B7DF-AFDE093E24C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1403026" y="2991623"/>
                <a:ext cx="157334" cy="13949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2731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83CB9C7-12D6-894B-94A2-732F66D39F7A}"/>
                  </a:ext>
                </a:extLst>
              </p:cNvPr>
              <p:cNvGrpSpPr/>
              <p:nvPr/>
            </p:nvGrpSpPr>
            <p:grpSpPr>
              <a:xfrm>
                <a:off x="1202130" y="322464"/>
                <a:ext cx="615821" cy="6307494"/>
                <a:chOff x="405115" y="48856"/>
                <a:chExt cx="615821" cy="630749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FB8987E4-B232-7D4E-95FF-F962B05AEFE9}"/>
                    </a:ext>
                  </a:extLst>
                </p:cNvPr>
                <p:cNvGrpSpPr/>
                <p:nvPr/>
              </p:nvGrpSpPr>
              <p:grpSpPr>
                <a:xfrm>
                  <a:off x="405115" y="48856"/>
                  <a:ext cx="615821" cy="6307494"/>
                  <a:chOff x="442034" y="-47297"/>
                  <a:chExt cx="615821" cy="6307494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D2149417-CCF6-8D4D-8A30-27D65625B9C7}"/>
                      </a:ext>
                    </a:extLst>
                  </p:cNvPr>
                  <p:cNvGrpSpPr/>
                  <p:nvPr/>
                </p:nvGrpSpPr>
                <p:grpSpPr>
                  <a:xfrm>
                    <a:off x="442034" y="-47297"/>
                    <a:ext cx="615821" cy="6307494"/>
                    <a:chOff x="333515" y="211720"/>
                    <a:chExt cx="615821" cy="6307494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36FB95AB-514C-D145-AFED-CB69ACCFF8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515" y="211720"/>
                      <a:ext cx="615821" cy="6307494"/>
                      <a:chOff x="333515" y="211720"/>
                      <a:chExt cx="615821" cy="6307494"/>
                    </a:xfrm>
                  </p:grpSpPr>
                  <p:sp>
                    <p:nvSpPr>
                      <p:cNvPr id="55" name="직사각형 54">
                        <a:extLst>
                          <a:ext uri="{FF2B5EF4-FFF2-40B4-BE49-F238E27FC236}">
                            <a16:creationId xmlns:a16="http://schemas.microsoft.com/office/drawing/2014/main" id="{71F9CA8B-08B3-A64A-A7BE-EA4B935490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515" y="211720"/>
                        <a:ext cx="615821" cy="63074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254000" dist="101600" dir="2700000" algn="tl" rotWithShape="0">
                          <a:srgbClr val="273164">
                            <a:alpha val="2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56" name="Freeform 36">
                        <a:extLst>
                          <a:ext uri="{FF2B5EF4-FFF2-40B4-BE49-F238E27FC236}">
                            <a16:creationId xmlns:a16="http://schemas.microsoft.com/office/drawing/2014/main" id="{8827CE56-6F08-EF4E-B559-247F2A11E9D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89249" y="3909228"/>
                        <a:ext cx="103434" cy="173967"/>
                      </a:xfrm>
                      <a:custGeom>
                        <a:avLst/>
                        <a:gdLst>
                          <a:gd name="T0" fmla="*/ 937 w 1926"/>
                          <a:gd name="T1" fmla="*/ 3639 h 4045"/>
                          <a:gd name="T2" fmla="*/ 893 w 1926"/>
                          <a:gd name="T3" fmla="*/ 3665 h 4045"/>
                          <a:gd name="T4" fmla="*/ 863 w 1926"/>
                          <a:gd name="T5" fmla="*/ 3712 h 4045"/>
                          <a:gd name="T6" fmla="*/ 851 w 1926"/>
                          <a:gd name="T7" fmla="*/ 3772 h 4045"/>
                          <a:gd name="T8" fmla="*/ 863 w 1926"/>
                          <a:gd name="T9" fmla="*/ 3832 h 4045"/>
                          <a:gd name="T10" fmla="*/ 893 w 1926"/>
                          <a:gd name="T11" fmla="*/ 3878 h 4045"/>
                          <a:gd name="T12" fmla="*/ 937 w 1926"/>
                          <a:gd name="T13" fmla="*/ 3905 h 4045"/>
                          <a:gd name="T14" fmla="*/ 988 w 1926"/>
                          <a:gd name="T15" fmla="*/ 3905 h 4045"/>
                          <a:gd name="T16" fmla="*/ 1033 w 1926"/>
                          <a:gd name="T17" fmla="*/ 3878 h 4045"/>
                          <a:gd name="T18" fmla="*/ 1064 w 1926"/>
                          <a:gd name="T19" fmla="*/ 3832 h 4045"/>
                          <a:gd name="T20" fmla="*/ 1075 w 1926"/>
                          <a:gd name="T21" fmla="*/ 3772 h 4045"/>
                          <a:gd name="T22" fmla="*/ 1064 w 1926"/>
                          <a:gd name="T23" fmla="*/ 3712 h 4045"/>
                          <a:gd name="T24" fmla="*/ 1033 w 1926"/>
                          <a:gd name="T25" fmla="*/ 3665 h 4045"/>
                          <a:gd name="T26" fmla="*/ 988 w 1926"/>
                          <a:gd name="T27" fmla="*/ 3639 h 4045"/>
                          <a:gd name="T28" fmla="*/ 156 w 1926"/>
                          <a:gd name="T29" fmla="*/ 434 h 4045"/>
                          <a:gd name="T30" fmla="*/ 1770 w 1926"/>
                          <a:gd name="T31" fmla="*/ 3540 h 4045"/>
                          <a:gd name="T32" fmla="*/ 156 w 1926"/>
                          <a:gd name="T33" fmla="*/ 434 h 4045"/>
                          <a:gd name="T34" fmla="*/ 716 w 1926"/>
                          <a:gd name="T35" fmla="*/ 200 h 4045"/>
                          <a:gd name="T36" fmla="*/ 701 w 1926"/>
                          <a:gd name="T37" fmla="*/ 217 h 4045"/>
                          <a:gd name="T38" fmla="*/ 701 w 1926"/>
                          <a:gd name="T39" fmla="*/ 243 h 4045"/>
                          <a:gd name="T40" fmla="*/ 716 w 1926"/>
                          <a:gd name="T41" fmla="*/ 260 h 4045"/>
                          <a:gd name="T42" fmla="*/ 1199 w 1926"/>
                          <a:gd name="T43" fmla="*/ 262 h 4045"/>
                          <a:gd name="T44" fmla="*/ 1218 w 1926"/>
                          <a:gd name="T45" fmla="*/ 254 h 4045"/>
                          <a:gd name="T46" fmla="*/ 1226 w 1926"/>
                          <a:gd name="T47" fmla="*/ 230 h 4045"/>
                          <a:gd name="T48" fmla="*/ 1218 w 1926"/>
                          <a:gd name="T49" fmla="*/ 207 h 4045"/>
                          <a:gd name="T50" fmla="*/ 1199 w 1926"/>
                          <a:gd name="T51" fmla="*/ 197 h 4045"/>
                          <a:gd name="T52" fmla="*/ 224 w 1926"/>
                          <a:gd name="T53" fmla="*/ 0 h 4045"/>
                          <a:gd name="T54" fmla="*/ 1738 w 1926"/>
                          <a:gd name="T55" fmla="*/ 4 h 4045"/>
                          <a:gd name="T56" fmla="*/ 1805 w 1926"/>
                          <a:gd name="T57" fmla="*/ 31 h 4045"/>
                          <a:gd name="T58" fmla="*/ 1860 w 1926"/>
                          <a:gd name="T59" fmla="*/ 81 h 4045"/>
                          <a:gd name="T60" fmla="*/ 1900 w 1926"/>
                          <a:gd name="T61" fmla="*/ 148 h 4045"/>
                          <a:gd name="T62" fmla="*/ 1923 w 1926"/>
                          <a:gd name="T63" fmla="*/ 229 h 4045"/>
                          <a:gd name="T64" fmla="*/ 1926 w 1926"/>
                          <a:gd name="T65" fmla="*/ 3772 h 4045"/>
                          <a:gd name="T66" fmla="*/ 1915 w 1926"/>
                          <a:gd name="T67" fmla="*/ 3857 h 4045"/>
                          <a:gd name="T68" fmla="*/ 1882 w 1926"/>
                          <a:gd name="T69" fmla="*/ 3932 h 4045"/>
                          <a:gd name="T70" fmla="*/ 1834 w 1926"/>
                          <a:gd name="T71" fmla="*/ 3992 h 4045"/>
                          <a:gd name="T72" fmla="*/ 1773 w 1926"/>
                          <a:gd name="T73" fmla="*/ 4032 h 4045"/>
                          <a:gd name="T74" fmla="*/ 1702 w 1926"/>
                          <a:gd name="T75" fmla="*/ 4045 h 4045"/>
                          <a:gd name="T76" fmla="*/ 188 w 1926"/>
                          <a:gd name="T77" fmla="*/ 4041 h 4045"/>
                          <a:gd name="T78" fmla="*/ 122 w 1926"/>
                          <a:gd name="T79" fmla="*/ 4014 h 4045"/>
                          <a:gd name="T80" fmla="*/ 66 w 1926"/>
                          <a:gd name="T81" fmla="*/ 3964 h 4045"/>
                          <a:gd name="T82" fmla="*/ 25 w 1926"/>
                          <a:gd name="T83" fmla="*/ 3897 h 4045"/>
                          <a:gd name="T84" fmla="*/ 3 w 1926"/>
                          <a:gd name="T85" fmla="*/ 3816 h 4045"/>
                          <a:gd name="T86" fmla="*/ 0 w 1926"/>
                          <a:gd name="T87" fmla="*/ 273 h 4045"/>
                          <a:gd name="T88" fmla="*/ 12 w 1926"/>
                          <a:gd name="T89" fmla="*/ 188 h 4045"/>
                          <a:gd name="T90" fmla="*/ 43 w 1926"/>
                          <a:gd name="T91" fmla="*/ 113 h 4045"/>
                          <a:gd name="T92" fmla="*/ 92 w 1926"/>
                          <a:gd name="T93" fmla="*/ 53 h 4045"/>
                          <a:gd name="T94" fmla="*/ 154 w 1926"/>
                          <a:gd name="T95" fmla="*/ 13 h 4045"/>
                          <a:gd name="T96" fmla="*/ 224 w 1926"/>
                          <a:gd name="T97" fmla="*/ 0 h 40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926" h="4045">
                            <a:moveTo>
                              <a:pt x="963" y="3636"/>
                            </a:moveTo>
                            <a:lnTo>
                              <a:pt x="937" y="3639"/>
                            </a:lnTo>
                            <a:lnTo>
                              <a:pt x="914" y="3649"/>
                            </a:lnTo>
                            <a:lnTo>
                              <a:pt x="893" y="3665"/>
                            </a:lnTo>
                            <a:lnTo>
                              <a:pt x="876" y="3686"/>
                            </a:lnTo>
                            <a:lnTo>
                              <a:pt x="863" y="3712"/>
                            </a:lnTo>
                            <a:lnTo>
                              <a:pt x="854" y="3741"/>
                            </a:lnTo>
                            <a:lnTo>
                              <a:pt x="851" y="3772"/>
                            </a:lnTo>
                            <a:lnTo>
                              <a:pt x="854" y="3804"/>
                            </a:lnTo>
                            <a:lnTo>
                              <a:pt x="863" y="3832"/>
                            </a:lnTo>
                            <a:lnTo>
                              <a:pt x="876" y="3857"/>
                            </a:lnTo>
                            <a:lnTo>
                              <a:pt x="893" y="3878"/>
                            </a:lnTo>
                            <a:lnTo>
                              <a:pt x="914" y="3894"/>
                            </a:lnTo>
                            <a:lnTo>
                              <a:pt x="937" y="3905"/>
                            </a:lnTo>
                            <a:lnTo>
                              <a:pt x="963" y="3909"/>
                            </a:lnTo>
                            <a:lnTo>
                              <a:pt x="988" y="3905"/>
                            </a:lnTo>
                            <a:lnTo>
                              <a:pt x="1013" y="3894"/>
                            </a:lnTo>
                            <a:lnTo>
                              <a:pt x="1033" y="3878"/>
                            </a:lnTo>
                            <a:lnTo>
                              <a:pt x="1051" y="3857"/>
                            </a:lnTo>
                            <a:lnTo>
                              <a:pt x="1064" y="3832"/>
                            </a:lnTo>
                            <a:lnTo>
                              <a:pt x="1072" y="3804"/>
                            </a:lnTo>
                            <a:lnTo>
                              <a:pt x="1075" y="3772"/>
                            </a:lnTo>
                            <a:lnTo>
                              <a:pt x="1072" y="3741"/>
                            </a:lnTo>
                            <a:lnTo>
                              <a:pt x="1064" y="3712"/>
                            </a:lnTo>
                            <a:lnTo>
                              <a:pt x="1051" y="3686"/>
                            </a:lnTo>
                            <a:lnTo>
                              <a:pt x="1033" y="3665"/>
                            </a:lnTo>
                            <a:lnTo>
                              <a:pt x="1013" y="3649"/>
                            </a:lnTo>
                            <a:lnTo>
                              <a:pt x="988" y="3639"/>
                            </a:lnTo>
                            <a:lnTo>
                              <a:pt x="963" y="3636"/>
                            </a:lnTo>
                            <a:close/>
                            <a:moveTo>
                              <a:pt x="156" y="434"/>
                            </a:moveTo>
                            <a:lnTo>
                              <a:pt x="156" y="3540"/>
                            </a:lnTo>
                            <a:lnTo>
                              <a:pt x="1770" y="3540"/>
                            </a:lnTo>
                            <a:lnTo>
                              <a:pt x="1770" y="434"/>
                            </a:lnTo>
                            <a:lnTo>
                              <a:pt x="156" y="434"/>
                            </a:lnTo>
                            <a:close/>
                            <a:moveTo>
                              <a:pt x="727" y="197"/>
                            </a:moveTo>
                            <a:lnTo>
                              <a:pt x="716" y="200"/>
                            </a:lnTo>
                            <a:lnTo>
                              <a:pt x="707" y="207"/>
                            </a:lnTo>
                            <a:lnTo>
                              <a:pt x="701" y="217"/>
                            </a:lnTo>
                            <a:lnTo>
                              <a:pt x="699" y="230"/>
                            </a:lnTo>
                            <a:lnTo>
                              <a:pt x="701" y="243"/>
                            </a:lnTo>
                            <a:lnTo>
                              <a:pt x="707" y="254"/>
                            </a:lnTo>
                            <a:lnTo>
                              <a:pt x="716" y="260"/>
                            </a:lnTo>
                            <a:lnTo>
                              <a:pt x="727" y="262"/>
                            </a:lnTo>
                            <a:lnTo>
                              <a:pt x="1199" y="262"/>
                            </a:lnTo>
                            <a:lnTo>
                              <a:pt x="1210" y="260"/>
                            </a:lnTo>
                            <a:lnTo>
                              <a:pt x="1218" y="254"/>
                            </a:lnTo>
                            <a:lnTo>
                              <a:pt x="1224" y="243"/>
                            </a:lnTo>
                            <a:lnTo>
                              <a:pt x="1226" y="230"/>
                            </a:lnTo>
                            <a:lnTo>
                              <a:pt x="1224" y="217"/>
                            </a:lnTo>
                            <a:lnTo>
                              <a:pt x="1218" y="207"/>
                            </a:lnTo>
                            <a:lnTo>
                              <a:pt x="1210" y="200"/>
                            </a:lnTo>
                            <a:lnTo>
                              <a:pt x="1199" y="197"/>
                            </a:lnTo>
                            <a:lnTo>
                              <a:pt x="727" y="197"/>
                            </a:lnTo>
                            <a:close/>
                            <a:moveTo>
                              <a:pt x="224" y="0"/>
                            </a:moveTo>
                            <a:lnTo>
                              <a:pt x="1702" y="0"/>
                            </a:lnTo>
                            <a:lnTo>
                              <a:pt x="1738" y="4"/>
                            </a:lnTo>
                            <a:lnTo>
                              <a:pt x="1773" y="13"/>
                            </a:lnTo>
                            <a:lnTo>
                              <a:pt x="1805" y="31"/>
                            </a:lnTo>
                            <a:lnTo>
                              <a:pt x="1834" y="53"/>
                            </a:lnTo>
                            <a:lnTo>
                              <a:pt x="1860" y="81"/>
                            </a:lnTo>
                            <a:lnTo>
                              <a:pt x="1882" y="113"/>
                            </a:lnTo>
                            <a:lnTo>
                              <a:pt x="1900" y="148"/>
                            </a:lnTo>
                            <a:lnTo>
                              <a:pt x="1915" y="188"/>
                            </a:lnTo>
                            <a:lnTo>
                              <a:pt x="1923" y="229"/>
                            </a:lnTo>
                            <a:lnTo>
                              <a:pt x="1926" y="273"/>
                            </a:lnTo>
                            <a:lnTo>
                              <a:pt x="1926" y="3772"/>
                            </a:lnTo>
                            <a:lnTo>
                              <a:pt x="1923" y="3816"/>
                            </a:lnTo>
                            <a:lnTo>
                              <a:pt x="1915" y="3857"/>
                            </a:lnTo>
                            <a:lnTo>
                              <a:pt x="1900" y="3897"/>
                            </a:lnTo>
                            <a:lnTo>
                              <a:pt x="1882" y="3932"/>
                            </a:lnTo>
                            <a:lnTo>
                              <a:pt x="1860" y="3964"/>
                            </a:lnTo>
                            <a:lnTo>
                              <a:pt x="1834" y="3992"/>
                            </a:lnTo>
                            <a:lnTo>
                              <a:pt x="1805" y="4014"/>
                            </a:lnTo>
                            <a:lnTo>
                              <a:pt x="1773" y="4032"/>
                            </a:lnTo>
                            <a:lnTo>
                              <a:pt x="1738" y="4041"/>
                            </a:lnTo>
                            <a:lnTo>
                              <a:pt x="1702" y="4045"/>
                            </a:lnTo>
                            <a:lnTo>
                              <a:pt x="224" y="4045"/>
                            </a:lnTo>
                            <a:lnTo>
                              <a:pt x="188" y="4041"/>
                            </a:lnTo>
                            <a:lnTo>
                              <a:pt x="154" y="4032"/>
                            </a:lnTo>
                            <a:lnTo>
                              <a:pt x="122" y="4014"/>
                            </a:lnTo>
                            <a:lnTo>
                              <a:pt x="92" y="3992"/>
                            </a:lnTo>
                            <a:lnTo>
                              <a:pt x="66" y="3964"/>
                            </a:lnTo>
                            <a:lnTo>
                              <a:pt x="43" y="3932"/>
                            </a:lnTo>
                            <a:lnTo>
                              <a:pt x="25" y="3897"/>
                            </a:lnTo>
                            <a:lnTo>
                              <a:pt x="12" y="3857"/>
                            </a:lnTo>
                            <a:lnTo>
                              <a:pt x="3" y="3816"/>
                            </a:lnTo>
                            <a:lnTo>
                              <a:pt x="0" y="3772"/>
                            </a:lnTo>
                            <a:lnTo>
                              <a:pt x="0" y="273"/>
                            </a:lnTo>
                            <a:lnTo>
                              <a:pt x="3" y="229"/>
                            </a:lnTo>
                            <a:lnTo>
                              <a:pt x="12" y="188"/>
                            </a:lnTo>
                            <a:lnTo>
                              <a:pt x="25" y="148"/>
                            </a:lnTo>
                            <a:lnTo>
                              <a:pt x="43" y="113"/>
                            </a:lnTo>
                            <a:lnTo>
                              <a:pt x="66" y="81"/>
                            </a:lnTo>
                            <a:lnTo>
                              <a:pt x="92" y="53"/>
                            </a:lnTo>
                            <a:lnTo>
                              <a:pt x="122" y="31"/>
                            </a:lnTo>
                            <a:lnTo>
                              <a:pt x="154" y="13"/>
                            </a:lnTo>
                            <a:lnTo>
                              <a:pt x="188" y="4"/>
                            </a:lnTo>
                            <a:lnTo>
                              <a:pt x="224" y="0"/>
                            </a:lnTo>
                            <a:close/>
                          </a:path>
                        </a:pathLst>
                      </a:custGeom>
                      <a:solidFill>
                        <a:srgbClr val="273164"/>
                      </a:solidFill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57" name="타원 56">
                        <a:extLst>
                          <a:ext uri="{FF2B5EF4-FFF2-40B4-BE49-F238E27FC236}">
                            <a16:creationId xmlns:a16="http://schemas.microsoft.com/office/drawing/2014/main" id="{9F0E5CA4-7F49-6248-8FBA-3CD12FF58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042" y="488199"/>
                        <a:ext cx="415674" cy="415674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3" name="그림 52">
                      <a:extLst>
                        <a:ext uri="{FF2B5EF4-FFF2-40B4-BE49-F238E27FC236}">
                          <a16:creationId xmlns:a16="http://schemas.microsoft.com/office/drawing/2014/main" id="{EDCCF23B-9CE5-A64C-91B6-0C3A4A477A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>
                                  <a14:foregroundMark x1="65921" y1="40935" x2="65921" y2="4093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9042" y="508605"/>
                      <a:ext cx="443656" cy="41213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A8FB019D-EFA0-4844-AF07-C6F3D582E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8553" y1="44051" x2="48553" y2="44051"/>
                                <a14:foregroundMark x1="62105" y1="50283" x2="62105" y2="50283"/>
                                <a14:foregroundMark x1="75526" y1="67847" x2="75526" y2="6784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760" y="982572"/>
                    <a:ext cx="361588" cy="335896"/>
                  </a:xfrm>
                  <a:prstGeom prst="rect">
                    <a:avLst/>
                  </a:prstGeom>
                </p:spPr>
              </p:pic>
              <p:sp>
                <p:nvSpPr>
                  <p:cNvPr id="47" name="Freeform 9">
                    <a:extLst>
                      <a:ext uri="{FF2B5EF4-FFF2-40B4-BE49-F238E27FC236}">
                        <a16:creationId xmlns:a16="http://schemas.microsoft.com/office/drawing/2014/main" id="{09A496CB-5CC0-6244-B0B0-5C42F66F3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3805" y="2047548"/>
                    <a:ext cx="129220" cy="170530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6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8" name="Group 12">
                    <a:extLst>
                      <a:ext uri="{FF2B5EF4-FFF2-40B4-BE49-F238E27FC236}">
                        <a16:creationId xmlns:a16="http://schemas.microsoft.com/office/drawing/2014/main" id="{4B41A007-D5C5-C441-A8F7-6E773852563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5541" y="1518066"/>
                    <a:ext cx="211943" cy="168596"/>
                    <a:chOff x="6124" y="305"/>
                    <a:chExt cx="841" cy="669"/>
                  </a:xfrm>
                  <a:solidFill>
                    <a:srgbClr val="263164"/>
                  </a:solidFill>
                </p:grpSpPr>
                <p:sp>
                  <p:nvSpPr>
                    <p:cNvPr id="49" name="Freeform 13">
                      <a:extLst>
                        <a:ext uri="{FF2B5EF4-FFF2-40B4-BE49-F238E27FC236}">
                          <a16:creationId xmlns:a16="http://schemas.microsoft.com/office/drawing/2014/main" id="{98C5827E-184E-2F45-BD37-7705CE02EB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44" y="440"/>
                      <a:ext cx="601" cy="534"/>
                    </a:xfrm>
                    <a:custGeom>
                      <a:avLst/>
                      <a:gdLst>
                        <a:gd name="T0" fmla="*/ 902 w 1802"/>
                        <a:gd name="T1" fmla="*/ 0 h 1602"/>
                        <a:gd name="T2" fmla="*/ 2 w 1802"/>
                        <a:gd name="T3" fmla="*/ 742 h 1602"/>
                        <a:gd name="T4" fmla="*/ 2 w 1802"/>
                        <a:gd name="T5" fmla="*/ 743 h 1602"/>
                        <a:gd name="T6" fmla="*/ 2 w 1802"/>
                        <a:gd name="T7" fmla="*/ 746 h 1602"/>
                        <a:gd name="T8" fmla="*/ 0 w 1802"/>
                        <a:gd name="T9" fmla="*/ 749 h 1602"/>
                        <a:gd name="T10" fmla="*/ 0 w 1802"/>
                        <a:gd name="T11" fmla="*/ 751 h 1602"/>
                        <a:gd name="T12" fmla="*/ 0 w 1802"/>
                        <a:gd name="T13" fmla="*/ 1501 h 1602"/>
                        <a:gd name="T14" fmla="*/ 2 w 1802"/>
                        <a:gd name="T15" fmla="*/ 1521 h 1602"/>
                        <a:gd name="T16" fmla="*/ 16 w 1802"/>
                        <a:gd name="T17" fmla="*/ 1557 h 1602"/>
                        <a:gd name="T18" fmla="*/ 30 w 1802"/>
                        <a:gd name="T19" fmla="*/ 1572 h 1602"/>
                        <a:gd name="T20" fmla="*/ 45 w 1802"/>
                        <a:gd name="T21" fmla="*/ 1586 h 1602"/>
                        <a:gd name="T22" fmla="*/ 81 w 1802"/>
                        <a:gd name="T23" fmla="*/ 1601 h 1602"/>
                        <a:gd name="T24" fmla="*/ 100 w 1802"/>
                        <a:gd name="T25" fmla="*/ 1602 h 1602"/>
                        <a:gd name="T26" fmla="*/ 702 w 1802"/>
                        <a:gd name="T27" fmla="*/ 1602 h 1602"/>
                        <a:gd name="T28" fmla="*/ 702 w 1802"/>
                        <a:gd name="T29" fmla="*/ 1001 h 1602"/>
                        <a:gd name="T30" fmla="*/ 1102 w 1802"/>
                        <a:gd name="T31" fmla="*/ 1001 h 1602"/>
                        <a:gd name="T32" fmla="*/ 1102 w 1802"/>
                        <a:gd name="T33" fmla="*/ 1602 h 1602"/>
                        <a:gd name="T34" fmla="*/ 1703 w 1802"/>
                        <a:gd name="T35" fmla="*/ 1602 h 1602"/>
                        <a:gd name="T36" fmla="*/ 1723 w 1802"/>
                        <a:gd name="T37" fmla="*/ 1601 h 1602"/>
                        <a:gd name="T38" fmla="*/ 1758 w 1802"/>
                        <a:gd name="T39" fmla="*/ 1586 h 1602"/>
                        <a:gd name="T40" fmla="*/ 1773 w 1802"/>
                        <a:gd name="T41" fmla="*/ 1572 h 1602"/>
                        <a:gd name="T42" fmla="*/ 1786 w 1802"/>
                        <a:gd name="T43" fmla="*/ 1557 h 1602"/>
                        <a:gd name="T44" fmla="*/ 1802 w 1802"/>
                        <a:gd name="T45" fmla="*/ 1521 h 1602"/>
                        <a:gd name="T46" fmla="*/ 1802 w 1802"/>
                        <a:gd name="T47" fmla="*/ 1501 h 1602"/>
                        <a:gd name="T48" fmla="*/ 1802 w 1802"/>
                        <a:gd name="T49" fmla="*/ 751 h 1602"/>
                        <a:gd name="T50" fmla="*/ 1802 w 1802"/>
                        <a:gd name="T51" fmla="*/ 745 h 1602"/>
                        <a:gd name="T52" fmla="*/ 1801 w 1802"/>
                        <a:gd name="T53" fmla="*/ 742 h 1602"/>
                        <a:gd name="T54" fmla="*/ 902 w 1802"/>
                        <a:gd name="T55" fmla="*/ 0 h 16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1802" h="1602">
                          <a:moveTo>
                            <a:pt x="902" y="0"/>
                          </a:moveTo>
                          <a:lnTo>
                            <a:pt x="2" y="742"/>
                          </a:lnTo>
                          <a:lnTo>
                            <a:pt x="2" y="743"/>
                          </a:lnTo>
                          <a:lnTo>
                            <a:pt x="2" y="746"/>
                          </a:lnTo>
                          <a:lnTo>
                            <a:pt x="0" y="749"/>
                          </a:lnTo>
                          <a:lnTo>
                            <a:pt x="0" y="751"/>
                          </a:lnTo>
                          <a:lnTo>
                            <a:pt x="0" y="1501"/>
                          </a:lnTo>
                          <a:lnTo>
                            <a:pt x="2" y="1521"/>
                          </a:lnTo>
                          <a:lnTo>
                            <a:pt x="16" y="1557"/>
                          </a:lnTo>
                          <a:lnTo>
                            <a:pt x="30" y="1572"/>
                          </a:lnTo>
                          <a:lnTo>
                            <a:pt x="45" y="1586"/>
                          </a:lnTo>
                          <a:lnTo>
                            <a:pt x="81" y="1601"/>
                          </a:lnTo>
                          <a:lnTo>
                            <a:pt x="100" y="1602"/>
                          </a:lnTo>
                          <a:lnTo>
                            <a:pt x="702" y="1602"/>
                          </a:lnTo>
                          <a:lnTo>
                            <a:pt x="702" y="1001"/>
                          </a:lnTo>
                          <a:lnTo>
                            <a:pt x="1102" y="1001"/>
                          </a:lnTo>
                          <a:lnTo>
                            <a:pt x="1102" y="1602"/>
                          </a:lnTo>
                          <a:lnTo>
                            <a:pt x="1703" y="1602"/>
                          </a:lnTo>
                          <a:lnTo>
                            <a:pt x="1723" y="1601"/>
                          </a:lnTo>
                          <a:lnTo>
                            <a:pt x="1758" y="1586"/>
                          </a:lnTo>
                          <a:lnTo>
                            <a:pt x="1773" y="1572"/>
                          </a:lnTo>
                          <a:lnTo>
                            <a:pt x="1786" y="1557"/>
                          </a:lnTo>
                          <a:lnTo>
                            <a:pt x="1802" y="1521"/>
                          </a:lnTo>
                          <a:lnTo>
                            <a:pt x="1802" y="1501"/>
                          </a:lnTo>
                          <a:lnTo>
                            <a:pt x="1802" y="751"/>
                          </a:lnTo>
                          <a:lnTo>
                            <a:pt x="1802" y="745"/>
                          </a:lnTo>
                          <a:lnTo>
                            <a:pt x="1801" y="742"/>
                          </a:lnTo>
                          <a:lnTo>
                            <a:pt x="90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14">
                      <a:extLst>
                        <a:ext uri="{FF2B5EF4-FFF2-40B4-BE49-F238E27FC236}">
                          <a16:creationId xmlns:a16="http://schemas.microsoft.com/office/drawing/2014/main" id="{327474BB-BFC4-4A4F-9A64-66AD479C8D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4" y="305"/>
                      <a:ext cx="841" cy="394"/>
                    </a:xfrm>
                    <a:custGeom>
                      <a:avLst/>
                      <a:gdLst>
                        <a:gd name="T0" fmla="*/ 2505 w 2522"/>
                        <a:gd name="T1" fmla="*/ 978 h 1181"/>
                        <a:gd name="T2" fmla="*/ 2162 w 2522"/>
                        <a:gd name="T3" fmla="*/ 694 h 1181"/>
                        <a:gd name="T4" fmla="*/ 2162 w 2522"/>
                        <a:gd name="T5" fmla="*/ 54 h 1181"/>
                        <a:gd name="T6" fmla="*/ 2162 w 2522"/>
                        <a:gd name="T7" fmla="*/ 44 h 1181"/>
                        <a:gd name="T8" fmla="*/ 2155 w 2522"/>
                        <a:gd name="T9" fmla="*/ 26 h 1181"/>
                        <a:gd name="T10" fmla="*/ 2149 w 2522"/>
                        <a:gd name="T11" fmla="*/ 18 h 1181"/>
                        <a:gd name="T12" fmla="*/ 2141 w 2522"/>
                        <a:gd name="T13" fmla="*/ 13 h 1181"/>
                        <a:gd name="T14" fmla="*/ 2123 w 2522"/>
                        <a:gd name="T15" fmla="*/ 5 h 1181"/>
                        <a:gd name="T16" fmla="*/ 2113 w 2522"/>
                        <a:gd name="T17" fmla="*/ 5 h 1181"/>
                        <a:gd name="T18" fmla="*/ 1812 w 2522"/>
                        <a:gd name="T19" fmla="*/ 5 h 1181"/>
                        <a:gd name="T20" fmla="*/ 1802 w 2522"/>
                        <a:gd name="T21" fmla="*/ 5 h 1181"/>
                        <a:gd name="T22" fmla="*/ 1783 w 2522"/>
                        <a:gd name="T23" fmla="*/ 13 h 1181"/>
                        <a:gd name="T24" fmla="*/ 1776 w 2522"/>
                        <a:gd name="T25" fmla="*/ 18 h 1181"/>
                        <a:gd name="T26" fmla="*/ 1770 w 2522"/>
                        <a:gd name="T27" fmla="*/ 26 h 1181"/>
                        <a:gd name="T28" fmla="*/ 1763 w 2522"/>
                        <a:gd name="T29" fmla="*/ 44 h 1181"/>
                        <a:gd name="T30" fmla="*/ 1762 w 2522"/>
                        <a:gd name="T31" fmla="*/ 54 h 1181"/>
                        <a:gd name="T32" fmla="*/ 1762 w 2522"/>
                        <a:gd name="T33" fmla="*/ 360 h 1181"/>
                        <a:gd name="T34" fmla="*/ 1380 w 2522"/>
                        <a:gd name="T35" fmla="*/ 41 h 1181"/>
                        <a:gd name="T36" fmla="*/ 1354 w 2522"/>
                        <a:gd name="T37" fmla="*/ 23 h 1181"/>
                        <a:gd name="T38" fmla="*/ 1295 w 2522"/>
                        <a:gd name="T39" fmla="*/ 1 h 1181"/>
                        <a:gd name="T40" fmla="*/ 1262 w 2522"/>
                        <a:gd name="T41" fmla="*/ 0 h 1181"/>
                        <a:gd name="T42" fmla="*/ 1227 w 2522"/>
                        <a:gd name="T43" fmla="*/ 1 h 1181"/>
                        <a:gd name="T44" fmla="*/ 1168 w 2522"/>
                        <a:gd name="T45" fmla="*/ 23 h 1181"/>
                        <a:gd name="T46" fmla="*/ 1142 w 2522"/>
                        <a:gd name="T47" fmla="*/ 41 h 1181"/>
                        <a:gd name="T48" fmla="*/ 17 w 2522"/>
                        <a:gd name="T49" fmla="*/ 978 h 1181"/>
                        <a:gd name="T50" fmla="*/ 10 w 2522"/>
                        <a:gd name="T51" fmla="*/ 985 h 1181"/>
                        <a:gd name="T52" fmla="*/ 1 w 2522"/>
                        <a:gd name="T53" fmla="*/ 1001 h 1181"/>
                        <a:gd name="T54" fmla="*/ 0 w 2522"/>
                        <a:gd name="T55" fmla="*/ 1012 h 1181"/>
                        <a:gd name="T56" fmla="*/ 0 w 2522"/>
                        <a:gd name="T57" fmla="*/ 1023 h 1181"/>
                        <a:gd name="T58" fmla="*/ 6 w 2522"/>
                        <a:gd name="T59" fmla="*/ 1040 h 1181"/>
                        <a:gd name="T60" fmla="*/ 12 w 2522"/>
                        <a:gd name="T61" fmla="*/ 1048 h 1181"/>
                        <a:gd name="T62" fmla="*/ 108 w 2522"/>
                        <a:gd name="T63" fmla="*/ 1164 h 1181"/>
                        <a:gd name="T64" fmla="*/ 122 w 2522"/>
                        <a:gd name="T65" fmla="*/ 1177 h 1181"/>
                        <a:gd name="T66" fmla="*/ 141 w 2522"/>
                        <a:gd name="T67" fmla="*/ 1181 h 1181"/>
                        <a:gd name="T68" fmla="*/ 160 w 2522"/>
                        <a:gd name="T69" fmla="*/ 1181 h 1181"/>
                        <a:gd name="T70" fmla="*/ 179 w 2522"/>
                        <a:gd name="T71" fmla="*/ 1171 h 1181"/>
                        <a:gd name="T72" fmla="*/ 1262 w 2522"/>
                        <a:gd name="T73" fmla="*/ 268 h 1181"/>
                        <a:gd name="T74" fmla="*/ 2344 w 2522"/>
                        <a:gd name="T75" fmla="*/ 1171 h 1181"/>
                        <a:gd name="T76" fmla="*/ 2358 w 2522"/>
                        <a:gd name="T77" fmla="*/ 1180 h 1181"/>
                        <a:gd name="T78" fmla="*/ 2377 w 2522"/>
                        <a:gd name="T79" fmla="*/ 1181 h 1181"/>
                        <a:gd name="T80" fmla="*/ 2383 w 2522"/>
                        <a:gd name="T81" fmla="*/ 1181 h 1181"/>
                        <a:gd name="T82" fmla="*/ 2401 w 2522"/>
                        <a:gd name="T83" fmla="*/ 1177 h 1181"/>
                        <a:gd name="T84" fmla="*/ 2414 w 2522"/>
                        <a:gd name="T85" fmla="*/ 1164 h 1181"/>
                        <a:gd name="T86" fmla="*/ 2512 w 2522"/>
                        <a:gd name="T87" fmla="*/ 1048 h 1181"/>
                        <a:gd name="T88" fmla="*/ 2518 w 2522"/>
                        <a:gd name="T89" fmla="*/ 1040 h 1181"/>
                        <a:gd name="T90" fmla="*/ 2522 w 2522"/>
                        <a:gd name="T91" fmla="*/ 1023 h 1181"/>
                        <a:gd name="T92" fmla="*/ 2522 w 2522"/>
                        <a:gd name="T93" fmla="*/ 1012 h 1181"/>
                        <a:gd name="T94" fmla="*/ 2521 w 2522"/>
                        <a:gd name="T95" fmla="*/ 1001 h 1181"/>
                        <a:gd name="T96" fmla="*/ 2512 w 2522"/>
                        <a:gd name="T97" fmla="*/ 985 h 1181"/>
                        <a:gd name="T98" fmla="*/ 2505 w 2522"/>
                        <a:gd name="T99" fmla="*/ 978 h 1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2522" h="1181">
                          <a:moveTo>
                            <a:pt x="2505" y="978"/>
                          </a:moveTo>
                          <a:lnTo>
                            <a:pt x="2162" y="694"/>
                          </a:lnTo>
                          <a:lnTo>
                            <a:pt x="2162" y="54"/>
                          </a:lnTo>
                          <a:lnTo>
                            <a:pt x="2162" y="44"/>
                          </a:lnTo>
                          <a:lnTo>
                            <a:pt x="2155" y="26"/>
                          </a:lnTo>
                          <a:lnTo>
                            <a:pt x="2149" y="18"/>
                          </a:lnTo>
                          <a:lnTo>
                            <a:pt x="2141" y="13"/>
                          </a:lnTo>
                          <a:lnTo>
                            <a:pt x="2123" y="5"/>
                          </a:lnTo>
                          <a:lnTo>
                            <a:pt x="2113" y="5"/>
                          </a:lnTo>
                          <a:lnTo>
                            <a:pt x="1812" y="5"/>
                          </a:lnTo>
                          <a:lnTo>
                            <a:pt x="1802" y="5"/>
                          </a:lnTo>
                          <a:lnTo>
                            <a:pt x="1783" y="13"/>
                          </a:lnTo>
                          <a:lnTo>
                            <a:pt x="1776" y="18"/>
                          </a:lnTo>
                          <a:lnTo>
                            <a:pt x="1770" y="26"/>
                          </a:lnTo>
                          <a:lnTo>
                            <a:pt x="1763" y="44"/>
                          </a:lnTo>
                          <a:lnTo>
                            <a:pt x="1762" y="54"/>
                          </a:lnTo>
                          <a:lnTo>
                            <a:pt x="1762" y="360"/>
                          </a:lnTo>
                          <a:lnTo>
                            <a:pt x="1380" y="41"/>
                          </a:lnTo>
                          <a:lnTo>
                            <a:pt x="1354" y="23"/>
                          </a:lnTo>
                          <a:lnTo>
                            <a:pt x="1295" y="1"/>
                          </a:lnTo>
                          <a:lnTo>
                            <a:pt x="1262" y="0"/>
                          </a:lnTo>
                          <a:lnTo>
                            <a:pt x="1227" y="1"/>
                          </a:lnTo>
                          <a:lnTo>
                            <a:pt x="1168" y="23"/>
                          </a:lnTo>
                          <a:lnTo>
                            <a:pt x="1142" y="41"/>
                          </a:lnTo>
                          <a:lnTo>
                            <a:pt x="17" y="978"/>
                          </a:lnTo>
                          <a:lnTo>
                            <a:pt x="10" y="985"/>
                          </a:lnTo>
                          <a:lnTo>
                            <a:pt x="1" y="1001"/>
                          </a:lnTo>
                          <a:lnTo>
                            <a:pt x="0" y="1012"/>
                          </a:lnTo>
                          <a:lnTo>
                            <a:pt x="0" y="1023"/>
                          </a:lnTo>
                          <a:lnTo>
                            <a:pt x="6" y="1040"/>
                          </a:lnTo>
                          <a:lnTo>
                            <a:pt x="12" y="1048"/>
                          </a:lnTo>
                          <a:lnTo>
                            <a:pt x="108" y="1164"/>
                          </a:lnTo>
                          <a:lnTo>
                            <a:pt x="122" y="1177"/>
                          </a:lnTo>
                          <a:lnTo>
                            <a:pt x="141" y="1181"/>
                          </a:lnTo>
                          <a:lnTo>
                            <a:pt x="160" y="1181"/>
                          </a:lnTo>
                          <a:lnTo>
                            <a:pt x="179" y="1171"/>
                          </a:lnTo>
                          <a:lnTo>
                            <a:pt x="1262" y="268"/>
                          </a:lnTo>
                          <a:lnTo>
                            <a:pt x="2344" y="1171"/>
                          </a:lnTo>
                          <a:lnTo>
                            <a:pt x="2358" y="1180"/>
                          </a:lnTo>
                          <a:lnTo>
                            <a:pt x="2377" y="1181"/>
                          </a:lnTo>
                          <a:lnTo>
                            <a:pt x="2383" y="1181"/>
                          </a:lnTo>
                          <a:lnTo>
                            <a:pt x="2401" y="1177"/>
                          </a:lnTo>
                          <a:lnTo>
                            <a:pt x="2414" y="1164"/>
                          </a:lnTo>
                          <a:lnTo>
                            <a:pt x="2512" y="1048"/>
                          </a:lnTo>
                          <a:lnTo>
                            <a:pt x="2518" y="1040"/>
                          </a:lnTo>
                          <a:lnTo>
                            <a:pt x="2522" y="1023"/>
                          </a:lnTo>
                          <a:lnTo>
                            <a:pt x="2522" y="1012"/>
                          </a:lnTo>
                          <a:lnTo>
                            <a:pt x="2521" y="1001"/>
                          </a:lnTo>
                          <a:lnTo>
                            <a:pt x="2512" y="985"/>
                          </a:lnTo>
                          <a:lnTo>
                            <a:pt x="2505" y="97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E4973079-5EB6-454D-9084-A9E814FC4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469576" y="2693065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DA840E9-5BE0-C14C-8EAF-82F2E22F1AEE}"/>
                </a:ext>
              </a:extLst>
            </p:cNvPr>
            <p:cNvGrpSpPr/>
            <p:nvPr/>
          </p:nvGrpSpPr>
          <p:grpSpPr>
            <a:xfrm>
              <a:off x="1973" y="2952812"/>
              <a:ext cx="669335" cy="612000"/>
              <a:chOff x="409259" y="2985128"/>
              <a:chExt cx="669335" cy="6120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A2766E-88A4-4D43-B6C2-C152C34F2E96}"/>
                  </a:ext>
                </a:extLst>
              </p:cNvPr>
              <p:cNvSpPr/>
              <p:nvPr/>
            </p:nvSpPr>
            <p:spPr>
              <a:xfrm>
                <a:off x="409259" y="2985128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600" dirty="0">
                    <a:solidFill>
                      <a:prstClr val="white"/>
                    </a:solidFill>
                  </a:rPr>
                  <a:t>INSTAGRAM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23">
                <a:extLst>
                  <a:ext uri="{FF2B5EF4-FFF2-40B4-BE49-F238E27FC236}">
                    <a16:creationId xmlns:a16="http://schemas.microsoft.com/office/drawing/2014/main" id="{C976C388-80FF-2D4A-BF81-0736DF8AF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72" y="3146060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C29BD-01EF-4ECC-8154-10F0B511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40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9" name="내용 개체 틀 4">
            <a:extLst>
              <a:ext uri="{FF2B5EF4-FFF2-40B4-BE49-F238E27FC236}">
                <a16:creationId xmlns:a16="http://schemas.microsoft.com/office/drawing/2014/main" id="{A7990D38-A95E-4B4F-8E48-8705FE6880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1" b="7271"/>
          <a:stretch/>
        </p:blipFill>
        <p:spPr>
          <a:xfrm>
            <a:off x="2575100" y="1286625"/>
            <a:ext cx="2657890" cy="248758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6B724FC-968E-47FB-BC60-C18579B734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718" y="1146976"/>
            <a:ext cx="4001670" cy="2602366"/>
          </a:xfrm>
          <a:prstGeom prst="rect">
            <a:avLst/>
          </a:prstGeom>
          <a:ln w="38100"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7D47733-7A0D-4087-BB06-AF8049E5DD24}"/>
              </a:ext>
            </a:extLst>
          </p:cNvPr>
          <p:cNvSpPr txBox="1"/>
          <p:nvPr/>
        </p:nvSpPr>
        <p:spPr>
          <a:xfrm>
            <a:off x="1524219" y="4034941"/>
            <a:ext cx="1021299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건강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키워드는 상위 빈출 순위에 들지 못했다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→ </a:t>
            </a:r>
            <a:r>
              <a:rPr lang="ko-KR" altLang="en-US" sz="1400" b="1" u="sng" dirty="0">
                <a:solidFill>
                  <a:srgbClr val="263164"/>
                </a:solidFill>
                <a:latin typeface="나눔고딕" pitchFamily="2" charset="-127"/>
                <a:ea typeface="나눔고딕" pitchFamily="2" charset="-127"/>
              </a:rPr>
              <a:t>인스타 특성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상 자기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인증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혹은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자극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받을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수 있는 게시물이 많다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코로나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19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이후로 ‘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집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’은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휴식만이 아닌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일과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취미생활도 함께하는 공간이 되었다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→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하루종일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같은 곳에서 시간을 보내다 보면 일상이 지루해 지기 마련이다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빈출 상위 키워드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오늘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(3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위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) 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→ ‘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#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오늘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’은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평범한 우리의 하루를 조금은 특별하게 기록하는 수단으로 사용되는 경향이 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홈트레이닝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운동 인증 사진 등을 공유함으로써 집에서도 사람들과 나의 일상을 공유하고 소통할 수 있는 창구가 될 수 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→ </a:t>
            </a:r>
            <a:r>
              <a:rPr lang="ko-KR" altLang="en-US" sz="1400" b="1" dirty="0">
                <a:solidFill>
                  <a:srgbClr val="263164"/>
                </a:solidFill>
                <a:latin typeface="나눔고딕" pitchFamily="2" charset="-127"/>
                <a:ea typeface="나눔고딕" pitchFamily="2" charset="-127"/>
              </a:rPr>
              <a:t>홈 트레이닝 이라는 키워드는 그저 운동을 했다는 인증 사진의 의미를 넘어서 오늘 하루를 특별하게</a:t>
            </a:r>
            <a:r>
              <a:rPr lang="en-US" altLang="ko-KR" sz="1400" b="1" dirty="0">
                <a:solidFill>
                  <a:srgbClr val="263164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263164"/>
                </a:solidFill>
                <a:latin typeface="나눔고딕" pitchFamily="2" charset="-127"/>
                <a:ea typeface="나눔고딕" pitchFamily="2" charset="-127"/>
              </a:rPr>
              <a:t>기억할 수 있는 수단</a:t>
            </a:r>
            <a:endParaRPr lang="en-US" altLang="ko-KR" sz="1400" b="1" dirty="0">
              <a:solidFill>
                <a:srgbClr val="263164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241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7E0A62-E565-7240-A219-5CFA413312B1}"/>
              </a:ext>
            </a:extLst>
          </p:cNvPr>
          <p:cNvSpPr txBox="1"/>
          <p:nvPr/>
        </p:nvSpPr>
        <p:spPr>
          <a:xfrm>
            <a:off x="4884447" y="1699718"/>
            <a:ext cx="2084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C140BD-E8CF-C74A-AF03-3620C2CB0A1F}"/>
              </a:ext>
            </a:extLst>
          </p:cNvPr>
          <p:cNvGrpSpPr/>
          <p:nvPr/>
        </p:nvGrpSpPr>
        <p:grpSpPr>
          <a:xfrm>
            <a:off x="2054057" y="2474210"/>
            <a:ext cx="2915620" cy="1612343"/>
            <a:chOff x="1966457" y="2543698"/>
            <a:chExt cx="2915620" cy="16123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C6DD97-7594-3441-B688-F43A36379506}"/>
                </a:ext>
              </a:extLst>
            </p:cNvPr>
            <p:cNvSpPr txBox="1"/>
            <p:nvPr/>
          </p:nvSpPr>
          <p:spPr>
            <a:xfrm>
              <a:off x="4697346" y="2543698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1BFA42-DAE2-8842-B349-5868111AD8AD}"/>
                </a:ext>
              </a:extLst>
            </p:cNvPr>
            <p:cNvSpPr txBox="1"/>
            <p:nvPr/>
          </p:nvSpPr>
          <p:spPr>
            <a:xfrm>
              <a:off x="1966457" y="3817487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endParaRPr kumimoji="1"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F37636-E2B0-3140-90FB-75BD2B2181CE}"/>
              </a:ext>
            </a:extLst>
          </p:cNvPr>
          <p:cNvGrpSpPr/>
          <p:nvPr/>
        </p:nvGrpSpPr>
        <p:grpSpPr>
          <a:xfrm>
            <a:off x="4922804" y="3334038"/>
            <a:ext cx="1144043" cy="752515"/>
            <a:chOff x="3447318" y="3403526"/>
            <a:chExt cx="1144043" cy="7525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8203EB-1F88-F946-A2BC-D3AB74760A12}"/>
                </a:ext>
              </a:extLst>
            </p:cNvPr>
            <p:cNvSpPr txBox="1"/>
            <p:nvPr/>
          </p:nvSpPr>
          <p:spPr>
            <a:xfrm>
              <a:off x="3447318" y="3403526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03E656-7720-D043-8335-D6DE853F3588}"/>
                </a:ext>
              </a:extLst>
            </p:cNvPr>
            <p:cNvSpPr txBox="1"/>
            <p:nvPr/>
          </p:nvSpPr>
          <p:spPr>
            <a:xfrm>
              <a:off x="4406630" y="3817487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F75467D-C534-BE4A-9D18-A0E06C6B7CD2}"/>
              </a:ext>
            </a:extLst>
          </p:cNvPr>
          <p:cNvCxnSpPr>
            <a:cxnSpLocks/>
          </p:cNvCxnSpPr>
          <p:nvPr/>
        </p:nvCxnSpPr>
        <p:spPr>
          <a:xfrm flipH="1">
            <a:off x="4230544" y="1992106"/>
            <a:ext cx="716887" cy="0"/>
          </a:xfrm>
          <a:prstGeom prst="straightConnector1">
            <a:avLst/>
          </a:prstGeom>
          <a:ln w="12700">
            <a:solidFill>
              <a:schemeClr val="bg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671BA1-4D89-9743-A99B-5F8973639711}"/>
              </a:ext>
            </a:extLst>
          </p:cNvPr>
          <p:cNvCxnSpPr>
            <a:cxnSpLocks/>
          </p:cNvCxnSpPr>
          <p:nvPr/>
        </p:nvCxnSpPr>
        <p:spPr>
          <a:xfrm>
            <a:off x="6889758" y="1992106"/>
            <a:ext cx="716887" cy="0"/>
          </a:xfrm>
          <a:prstGeom prst="straightConnector1">
            <a:avLst/>
          </a:prstGeom>
          <a:ln w="12700">
            <a:solidFill>
              <a:schemeClr val="bg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FB9350-763D-2948-9D94-CCDC190097F2}"/>
              </a:ext>
            </a:extLst>
          </p:cNvPr>
          <p:cNvSpPr txBox="1"/>
          <p:nvPr/>
        </p:nvSpPr>
        <p:spPr>
          <a:xfrm>
            <a:off x="4230544" y="2907662"/>
            <a:ext cx="4342526" cy="16866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분석 결론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661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96011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결론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7780348-2B6D-0A4B-BD22-3CFACC17A045}"/>
              </a:ext>
            </a:extLst>
          </p:cNvPr>
          <p:cNvSpPr txBox="1"/>
          <p:nvPr/>
        </p:nvSpPr>
        <p:spPr>
          <a:xfrm>
            <a:off x="3771731" y="1305122"/>
            <a:ext cx="79677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동일한 키워드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홈트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’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수집 매체에 따라 매우 다른 경향성을 가진다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네이버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유플러스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인스타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오늘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유튜브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다이어트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특히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인스타와 유튜브는 운동하는 사람들이 많이 이용하지만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 특성에 따라 키워드가 매우 달라진다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인스타는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운동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#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운동자극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오늘 등 인증하는 키워드가 추출되고</a:t>
            </a:r>
            <a:b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유튜브는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엉덩이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허벅지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팔뚝살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보다 구체적인 운동 부위가 추출된다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코로나</a:t>
            </a:r>
            <a:r>
              <a:rPr kumimoji="1" lang="en-US" altLang="ko-KR" dirty="0"/>
              <a:t>19 </a:t>
            </a:r>
            <a:r>
              <a:rPr kumimoji="1" lang="ko-KR" altLang="en-US" dirty="0"/>
              <a:t>발생 이후의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홈트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키워드는 운동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자기관리의 영역을 벗어나 함께 소통하고 공유하는 수단으로 이용된다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  <a:p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6C1031-AEE7-8C40-9842-EF0FD8D4A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47" b="89678" l="6798" r="90181">
                        <a14:foregroundMark x1="6798" y1="45979" x2="6798" y2="45979"/>
                        <a14:foregroundMark x1="46677" y1="10322" x2="46677" y2="10322"/>
                        <a14:foregroundMark x1="47583" y1="8981" x2="47583" y2="8981"/>
                        <a14:foregroundMark x1="90181" y1="46783" x2="90181" y2="4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8357" y="1493953"/>
            <a:ext cx="699898" cy="78870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95630DF-CC26-BC43-89C1-72F066157386}"/>
              </a:ext>
            </a:extLst>
          </p:cNvPr>
          <p:cNvGrpSpPr/>
          <p:nvPr/>
        </p:nvGrpSpPr>
        <p:grpSpPr>
          <a:xfrm>
            <a:off x="1853295" y="2986495"/>
            <a:ext cx="1683878" cy="1451953"/>
            <a:chOff x="1824718" y="4294790"/>
            <a:chExt cx="1683877" cy="145195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64A246D-F8B7-9B40-9939-A18A5BDB6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15" b="89943" l="7368" r="90000">
                          <a14:foregroundMark x1="7368" y1="36402" x2="7368" y2="36402"/>
                          <a14:foregroundMark x1="65263" y1="45751" x2="65263" y2="45751"/>
                          <a14:foregroundMark x1="46579" y1="57932" x2="46579" y2="57932"/>
                          <a14:foregroundMark x1="53947" y1="69263" x2="53947" y2="692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5142" y="4294790"/>
              <a:ext cx="803453" cy="74636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F2D81D-9152-1641-B001-B51E5812F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73" b="93484" l="4737" r="90000">
                          <a14:foregroundMark x1="50000" y1="37252" x2="50000" y2="37252"/>
                          <a14:foregroundMark x1="55526" y1="42068" x2="55526" y2="42068"/>
                          <a14:foregroundMark x1="77105" y1="18555" x2="77105" y2="18555"/>
                          <a14:foregroundMark x1="77105" y1="18555" x2="81579" y2="42068"/>
                          <a14:foregroundMark x1="77895" y1="42068" x2="77895" y2="64448"/>
                          <a14:foregroundMark x1="77895" y1="64448" x2="79474" y2="68697"/>
                          <a14:foregroundMark x1="79737" y1="81161" x2="75922" y2="82233"/>
                          <a14:foregroundMark x1="77632" y1="84278" x2="72368" y2="95042"/>
                          <a14:foregroundMark x1="72368" y1="95042" x2="62632" y2="93059"/>
                          <a14:foregroundMark x1="62632" y1="93059" x2="28158" y2="93626"/>
                          <a14:foregroundMark x1="28158" y1="93626" x2="27368" y2="89943"/>
                          <a14:foregroundMark x1="15263" y1="91360" x2="7500" y2="84278"/>
                          <a14:foregroundMark x1="7500" y1="84278" x2="4211" y2="59348"/>
                          <a14:foregroundMark x1="4211" y1="59348" x2="4737" y2="44334"/>
                          <a14:foregroundMark x1="4737" y1="44334" x2="8947" y2="33569"/>
                          <a14:foregroundMark x1="62105" y1="30453" x2="62105" y2="30453"/>
                          <a14:backgroundMark x1="69211" y1="86827" x2="69211" y2="86827"/>
                          <a14:backgroundMark x1="69474" y1="83428" x2="69474" y2="83428"/>
                          <a14:backgroundMark x1="69474" y1="83428" x2="69474" y2="83428"/>
                          <a14:backgroundMark x1="69737" y1="85411" x2="69737" y2="85411"/>
                          <a14:backgroundMark x1="72368" y1="83994" x2="72368" y2="83994"/>
                          <a14:backgroundMark x1="72368" y1="83994" x2="72368" y2="83994"/>
                          <a14:backgroundMark x1="72368" y1="83994" x2="62500" y2="83853"/>
                          <a14:backgroundMark x1="62500" y1="83853" x2="62105" y2="82861"/>
                          <a14:backgroundMark x1="66053" y1="85411" x2="71579" y2="84561"/>
                          <a14:backgroundMark x1="75000" y1="83144" x2="70526" y2="80028"/>
                          <a14:backgroundMark x1="68947" y1="82578" x2="73684" y2="82295"/>
                          <a14:backgroundMark x1="73684" y1="81728" x2="73684" y2="85411"/>
                          <a14:backgroundMark x1="61316" y1="87960" x2="61053" y2="84844"/>
                          <a14:backgroundMark x1="61053" y1="83144" x2="63421" y2="868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4718" y="4351512"/>
              <a:ext cx="706514" cy="6563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F289865-F36A-2C42-B1DE-495D76AE1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1579" y1="85127" x2="31579" y2="85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341018" y="5198545"/>
              <a:ext cx="590128" cy="548198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286841-F0F9-6147-865C-16CE9BEC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592E3-4B12-FE48-86C6-E8EC761E58F3}"/>
              </a:ext>
            </a:extLst>
          </p:cNvPr>
          <p:cNvGrpSpPr/>
          <p:nvPr/>
        </p:nvGrpSpPr>
        <p:grpSpPr>
          <a:xfrm>
            <a:off x="185415" y="275253"/>
            <a:ext cx="807361" cy="6307494"/>
            <a:chOff x="225247" y="228042"/>
            <a:chExt cx="807361" cy="630749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747103E-0E20-3A49-8144-B0D48CCBE26D}"/>
                </a:ext>
              </a:extLst>
            </p:cNvPr>
            <p:cNvGrpSpPr/>
            <p:nvPr/>
          </p:nvGrpSpPr>
          <p:grpSpPr>
            <a:xfrm>
              <a:off x="356112" y="228042"/>
              <a:ext cx="676496" cy="6307494"/>
              <a:chOff x="232986" y="275253"/>
              <a:chExt cx="676496" cy="6307494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E5E399B-B6F2-7043-9923-8344103EDCE8}"/>
                  </a:ext>
                </a:extLst>
              </p:cNvPr>
              <p:cNvGrpSpPr/>
              <p:nvPr/>
            </p:nvGrpSpPr>
            <p:grpSpPr>
              <a:xfrm>
                <a:off x="293661" y="275253"/>
                <a:ext cx="615821" cy="6307494"/>
                <a:chOff x="1202130" y="322464"/>
                <a:chExt cx="615821" cy="6307494"/>
              </a:xfrm>
            </p:grpSpPr>
            <p:sp>
              <p:nvSpPr>
                <p:cNvPr id="40" name="Freeform 6">
                  <a:extLst>
                    <a:ext uri="{FF2B5EF4-FFF2-40B4-BE49-F238E27FC236}">
                      <a16:creationId xmlns:a16="http://schemas.microsoft.com/office/drawing/2014/main" id="{078A5CBE-1521-F743-ACD1-93B626E83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1403026" y="2991623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0C5D2B6-9717-3F4A-BEAF-3E7377DC2367}"/>
                    </a:ext>
                  </a:extLst>
                </p:cNvPr>
                <p:cNvGrpSpPr/>
                <p:nvPr/>
              </p:nvGrpSpPr>
              <p:grpSpPr>
                <a:xfrm>
                  <a:off x="1202130" y="322464"/>
                  <a:ext cx="615821" cy="6307494"/>
                  <a:chOff x="405115" y="48856"/>
                  <a:chExt cx="615821" cy="6307494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1E20F877-985F-E142-8A41-CB887C3414A4}"/>
                      </a:ext>
                    </a:extLst>
                  </p:cNvPr>
                  <p:cNvGrpSpPr/>
                  <p:nvPr/>
                </p:nvGrpSpPr>
                <p:grpSpPr>
                  <a:xfrm>
                    <a:off x="405115" y="48856"/>
                    <a:ext cx="615821" cy="6307494"/>
                    <a:chOff x="442034" y="-47297"/>
                    <a:chExt cx="615821" cy="6307494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BFE34B11-0A01-DD47-BCEB-396843AAF4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034" y="-47297"/>
                      <a:ext cx="615821" cy="6307494"/>
                      <a:chOff x="333515" y="211720"/>
                      <a:chExt cx="615821" cy="6307494"/>
                    </a:xfrm>
                  </p:grpSpPr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AD505F25-28B8-1744-B7AB-84F1F9F6D0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3515" y="211720"/>
                        <a:ext cx="615821" cy="6307494"/>
                        <a:chOff x="333515" y="211720"/>
                        <a:chExt cx="615821" cy="6307494"/>
                      </a:xfrm>
                    </p:grpSpPr>
                    <p:sp>
                      <p:nvSpPr>
                        <p:cNvPr id="57" name="직사각형 56">
                          <a:extLst>
                            <a:ext uri="{FF2B5EF4-FFF2-40B4-BE49-F238E27FC236}">
                              <a16:creationId xmlns:a16="http://schemas.microsoft.com/office/drawing/2014/main" id="{B4579160-55CB-4A4D-B791-7A3A8AA40B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3515" y="211720"/>
                          <a:ext cx="615821" cy="63074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blurRad="254000" dist="101600" dir="2700000" algn="tl" rotWithShape="0">
                            <a:srgbClr val="273164">
                              <a:alpha val="26000"/>
                            </a:srgb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defRPr/>
                          </a:pPr>
                          <a:endParaRPr lang="ko-KR" altLang="en-US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9" name="타원 58">
                          <a:extLst>
                            <a:ext uri="{FF2B5EF4-FFF2-40B4-BE49-F238E27FC236}">
                              <a16:creationId xmlns:a16="http://schemas.microsoft.com/office/drawing/2014/main" id="{7D65D100-71C8-D744-89FE-DE800EA92E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042" y="488199"/>
                          <a:ext cx="415674" cy="415674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defRPr/>
                          </a:pPr>
                          <a:endParaRPr lang="ko-KR" altLang="en-US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56" name="그림 55">
                        <a:extLst>
                          <a:ext uri="{FF2B5EF4-FFF2-40B4-BE49-F238E27FC236}">
                            <a16:creationId xmlns:a16="http://schemas.microsoft.com/office/drawing/2014/main" id="{BF48A138-8194-EB40-9A22-91A1774C62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10000" b="90000" l="10000" r="90000">
                                    <a14:foregroundMark x1="65921" y1="40935" x2="65921" y2="40935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9042" y="508605"/>
                        <a:ext cx="443656" cy="412134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5" name="그림 44">
                      <a:extLst>
                        <a:ext uri="{FF2B5EF4-FFF2-40B4-BE49-F238E27FC236}">
                          <a16:creationId xmlns:a16="http://schemas.microsoft.com/office/drawing/2014/main" id="{9D5AA6FF-4E58-624F-AF9A-F0E06042B6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10000" b="90000" l="10000" r="90000">
                                  <a14:foregroundMark x1="48553" y1="44051" x2="48553" y2="44051"/>
                                  <a14:foregroundMark x1="62105" y1="50283" x2="62105" y2="50283"/>
                                  <a14:foregroundMark x1="75526" y1="67847" x2="75526" y2="6784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9760" y="982572"/>
                      <a:ext cx="361588" cy="33589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6" name="Freeform 9">
                      <a:extLst>
                        <a:ext uri="{FF2B5EF4-FFF2-40B4-BE49-F238E27FC236}">
                          <a16:creationId xmlns:a16="http://schemas.microsoft.com/office/drawing/2014/main" id="{62273C25-9F48-064B-A8E6-82EC6C0D9E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3805" y="2047548"/>
                      <a:ext cx="129220" cy="170530"/>
                    </a:xfrm>
                    <a:custGeom>
                      <a:avLst/>
                      <a:gdLst>
                        <a:gd name="T0" fmla="*/ 1093 w 9310"/>
                        <a:gd name="T1" fmla="*/ 12245 h 12286"/>
                        <a:gd name="T2" fmla="*/ 582 w 9310"/>
                        <a:gd name="T3" fmla="*/ 12007 h 12286"/>
                        <a:gd name="T4" fmla="*/ 279 w 9310"/>
                        <a:gd name="T5" fmla="*/ 11710 h 12286"/>
                        <a:gd name="T6" fmla="*/ 42 w 9310"/>
                        <a:gd name="T7" fmla="*/ 11209 h 12286"/>
                        <a:gd name="T8" fmla="*/ 0 w 9310"/>
                        <a:gd name="T9" fmla="*/ 1919 h 12286"/>
                        <a:gd name="T10" fmla="*/ 117 w 9310"/>
                        <a:gd name="T11" fmla="*/ 1260 h 12286"/>
                        <a:gd name="T12" fmla="*/ 498 w 9310"/>
                        <a:gd name="T13" fmla="*/ 629 h 12286"/>
                        <a:gd name="T14" fmla="*/ 1088 w 9310"/>
                        <a:gd name="T15" fmla="*/ 189 h 12286"/>
                        <a:gd name="T16" fmla="*/ 1821 w 9310"/>
                        <a:gd name="T17" fmla="*/ 1 h 12286"/>
                        <a:gd name="T18" fmla="*/ 7682 w 9310"/>
                        <a:gd name="T19" fmla="*/ 22 h 12286"/>
                        <a:gd name="T20" fmla="*/ 8385 w 9310"/>
                        <a:gd name="T21" fmla="*/ 278 h 12286"/>
                        <a:gd name="T22" fmla="*/ 8929 w 9310"/>
                        <a:gd name="T23" fmla="*/ 772 h 12286"/>
                        <a:gd name="T24" fmla="*/ 9250 w 9310"/>
                        <a:gd name="T25" fmla="*/ 1440 h 12286"/>
                        <a:gd name="T26" fmla="*/ 9310 w 9310"/>
                        <a:gd name="T27" fmla="*/ 8471 h 12286"/>
                        <a:gd name="T28" fmla="*/ 9201 w 9310"/>
                        <a:gd name="T29" fmla="*/ 8777 h 12286"/>
                        <a:gd name="T30" fmla="*/ 8880 w 9310"/>
                        <a:gd name="T31" fmla="*/ 8949 h 12286"/>
                        <a:gd name="T32" fmla="*/ 8601 w 9310"/>
                        <a:gd name="T33" fmla="*/ 8894 h 12286"/>
                        <a:gd name="T34" fmla="*/ 8370 w 9310"/>
                        <a:gd name="T35" fmla="*/ 8615 h 12286"/>
                        <a:gd name="T36" fmla="*/ 8349 w 9310"/>
                        <a:gd name="T37" fmla="*/ 1870 h 12286"/>
                        <a:gd name="T38" fmla="*/ 8255 w 9310"/>
                        <a:gd name="T39" fmla="*/ 1503 h 12286"/>
                        <a:gd name="T40" fmla="*/ 8035 w 9310"/>
                        <a:gd name="T41" fmla="*/ 1209 h 12286"/>
                        <a:gd name="T42" fmla="*/ 7720 w 9310"/>
                        <a:gd name="T43" fmla="*/ 1018 h 12286"/>
                        <a:gd name="T44" fmla="*/ 7390 w 9310"/>
                        <a:gd name="T45" fmla="*/ 960 h 12286"/>
                        <a:gd name="T46" fmla="*/ 1680 w 9310"/>
                        <a:gd name="T47" fmla="*/ 989 h 12286"/>
                        <a:gd name="T48" fmla="*/ 1346 w 9310"/>
                        <a:gd name="T49" fmla="*/ 1150 h 12286"/>
                        <a:gd name="T50" fmla="*/ 1098 w 9310"/>
                        <a:gd name="T51" fmla="*/ 1423 h 12286"/>
                        <a:gd name="T52" fmla="*/ 970 w 9310"/>
                        <a:gd name="T53" fmla="*/ 1774 h 12286"/>
                        <a:gd name="T54" fmla="*/ 962 w 9310"/>
                        <a:gd name="T55" fmla="*/ 10904 h 12286"/>
                        <a:gd name="T56" fmla="*/ 1091 w 9310"/>
                        <a:gd name="T57" fmla="*/ 11185 h 12286"/>
                        <a:gd name="T58" fmla="*/ 1405 w 9310"/>
                        <a:gd name="T59" fmla="*/ 11326 h 12286"/>
                        <a:gd name="T60" fmla="*/ 1677 w 9310"/>
                        <a:gd name="T61" fmla="*/ 11273 h 12286"/>
                        <a:gd name="T62" fmla="*/ 4346 w 9310"/>
                        <a:gd name="T63" fmla="*/ 8559 h 12286"/>
                        <a:gd name="T64" fmla="*/ 4655 w 9310"/>
                        <a:gd name="T65" fmla="*/ 8448 h 12286"/>
                        <a:gd name="T66" fmla="*/ 4964 w 9310"/>
                        <a:gd name="T67" fmla="*/ 8559 h 12286"/>
                        <a:gd name="T68" fmla="*/ 7633 w 9310"/>
                        <a:gd name="T69" fmla="*/ 11273 h 12286"/>
                        <a:gd name="T70" fmla="*/ 7902 w 9310"/>
                        <a:gd name="T71" fmla="*/ 11326 h 12286"/>
                        <a:gd name="T72" fmla="*/ 8215 w 9310"/>
                        <a:gd name="T73" fmla="*/ 11182 h 12286"/>
                        <a:gd name="T74" fmla="*/ 8349 w 9310"/>
                        <a:gd name="T75" fmla="*/ 10897 h 12286"/>
                        <a:gd name="T76" fmla="*/ 8408 w 9310"/>
                        <a:gd name="T77" fmla="*/ 10618 h 12286"/>
                        <a:gd name="T78" fmla="*/ 8687 w 9310"/>
                        <a:gd name="T79" fmla="*/ 10387 h 12286"/>
                        <a:gd name="T80" fmla="*/ 8974 w 9310"/>
                        <a:gd name="T81" fmla="*/ 10387 h 12286"/>
                        <a:gd name="T82" fmla="*/ 9253 w 9310"/>
                        <a:gd name="T83" fmla="*/ 10618 h 12286"/>
                        <a:gd name="T84" fmla="*/ 9309 w 9310"/>
                        <a:gd name="T85" fmla="*/ 10920 h 12286"/>
                        <a:gd name="T86" fmla="*/ 9174 w 9310"/>
                        <a:gd name="T87" fmla="*/ 11466 h 12286"/>
                        <a:gd name="T88" fmla="*/ 8890 w 9310"/>
                        <a:gd name="T89" fmla="*/ 11865 h 12286"/>
                        <a:gd name="T90" fmla="*/ 8474 w 9310"/>
                        <a:gd name="T91" fmla="*/ 12151 h 12286"/>
                        <a:gd name="T92" fmla="*/ 7913 w 9310"/>
                        <a:gd name="T93" fmla="*/ 12286 h 12286"/>
                        <a:gd name="T94" fmla="*/ 7489 w 9310"/>
                        <a:gd name="T95" fmla="*/ 12242 h 12286"/>
                        <a:gd name="T96" fmla="*/ 6997 w 9310"/>
                        <a:gd name="T97" fmla="*/ 12001 h 12286"/>
                        <a:gd name="T98" fmla="*/ 2472 w 9310"/>
                        <a:gd name="T99" fmla="*/ 11859 h 12286"/>
                        <a:gd name="T100" fmla="*/ 2080 w 9310"/>
                        <a:gd name="T101" fmla="*/ 12145 h 12286"/>
                        <a:gd name="T102" fmla="*/ 1545 w 9310"/>
                        <a:gd name="T103" fmla="*/ 12285 h 12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9310" h="12286">
                          <a:moveTo>
                            <a:pt x="1447" y="12286"/>
                          </a:moveTo>
                          <a:lnTo>
                            <a:pt x="1375" y="12286"/>
                          </a:lnTo>
                          <a:lnTo>
                            <a:pt x="1232" y="12272"/>
                          </a:lnTo>
                          <a:lnTo>
                            <a:pt x="1093" y="12245"/>
                          </a:lnTo>
                          <a:lnTo>
                            <a:pt x="957" y="12203"/>
                          </a:lnTo>
                          <a:lnTo>
                            <a:pt x="826" y="12150"/>
                          </a:lnTo>
                          <a:lnTo>
                            <a:pt x="700" y="12085"/>
                          </a:lnTo>
                          <a:lnTo>
                            <a:pt x="582" y="12007"/>
                          </a:lnTo>
                          <a:lnTo>
                            <a:pt x="471" y="11918"/>
                          </a:lnTo>
                          <a:lnTo>
                            <a:pt x="419" y="11869"/>
                          </a:lnTo>
                          <a:lnTo>
                            <a:pt x="370" y="11818"/>
                          </a:lnTo>
                          <a:lnTo>
                            <a:pt x="279" y="11710"/>
                          </a:lnTo>
                          <a:lnTo>
                            <a:pt x="202" y="11595"/>
                          </a:lnTo>
                          <a:lnTo>
                            <a:pt x="135" y="11471"/>
                          </a:lnTo>
                          <a:lnTo>
                            <a:pt x="82" y="11343"/>
                          </a:lnTo>
                          <a:lnTo>
                            <a:pt x="42" y="11209"/>
                          </a:lnTo>
                          <a:lnTo>
                            <a:pt x="14" y="11070"/>
                          </a:lnTo>
                          <a:lnTo>
                            <a:pt x="1" y="10927"/>
                          </a:lnTo>
                          <a:lnTo>
                            <a:pt x="0" y="10855"/>
                          </a:lnTo>
                          <a:lnTo>
                            <a:pt x="0" y="1919"/>
                          </a:lnTo>
                          <a:lnTo>
                            <a:pt x="1" y="1821"/>
                          </a:lnTo>
                          <a:lnTo>
                            <a:pt x="22" y="1627"/>
                          </a:lnTo>
                          <a:lnTo>
                            <a:pt x="60" y="1440"/>
                          </a:lnTo>
                          <a:lnTo>
                            <a:pt x="117" y="1260"/>
                          </a:lnTo>
                          <a:lnTo>
                            <a:pt x="189" y="1089"/>
                          </a:lnTo>
                          <a:lnTo>
                            <a:pt x="278" y="924"/>
                          </a:lnTo>
                          <a:lnTo>
                            <a:pt x="382" y="772"/>
                          </a:lnTo>
                          <a:lnTo>
                            <a:pt x="498" y="629"/>
                          </a:lnTo>
                          <a:lnTo>
                            <a:pt x="629" y="498"/>
                          </a:lnTo>
                          <a:lnTo>
                            <a:pt x="772" y="382"/>
                          </a:lnTo>
                          <a:lnTo>
                            <a:pt x="924" y="278"/>
                          </a:lnTo>
                          <a:lnTo>
                            <a:pt x="1088" y="189"/>
                          </a:lnTo>
                          <a:lnTo>
                            <a:pt x="1260" y="117"/>
                          </a:lnTo>
                          <a:lnTo>
                            <a:pt x="1440" y="60"/>
                          </a:lnTo>
                          <a:lnTo>
                            <a:pt x="1627" y="22"/>
                          </a:lnTo>
                          <a:lnTo>
                            <a:pt x="1821" y="1"/>
                          </a:lnTo>
                          <a:lnTo>
                            <a:pt x="1919" y="0"/>
                          </a:lnTo>
                          <a:lnTo>
                            <a:pt x="7390" y="0"/>
                          </a:lnTo>
                          <a:lnTo>
                            <a:pt x="7489" y="1"/>
                          </a:lnTo>
                          <a:lnTo>
                            <a:pt x="7682" y="22"/>
                          </a:lnTo>
                          <a:lnTo>
                            <a:pt x="7869" y="60"/>
                          </a:lnTo>
                          <a:lnTo>
                            <a:pt x="8049" y="117"/>
                          </a:lnTo>
                          <a:lnTo>
                            <a:pt x="8222" y="189"/>
                          </a:lnTo>
                          <a:lnTo>
                            <a:pt x="8385" y="278"/>
                          </a:lnTo>
                          <a:lnTo>
                            <a:pt x="8539" y="382"/>
                          </a:lnTo>
                          <a:lnTo>
                            <a:pt x="8681" y="498"/>
                          </a:lnTo>
                          <a:lnTo>
                            <a:pt x="8811" y="629"/>
                          </a:lnTo>
                          <a:lnTo>
                            <a:pt x="8929" y="772"/>
                          </a:lnTo>
                          <a:lnTo>
                            <a:pt x="9033" y="924"/>
                          </a:lnTo>
                          <a:lnTo>
                            <a:pt x="9120" y="1089"/>
                          </a:lnTo>
                          <a:lnTo>
                            <a:pt x="9194" y="1260"/>
                          </a:lnTo>
                          <a:lnTo>
                            <a:pt x="9250" y="1440"/>
                          </a:lnTo>
                          <a:lnTo>
                            <a:pt x="9289" y="1627"/>
                          </a:lnTo>
                          <a:lnTo>
                            <a:pt x="9308" y="1821"/>
                          </a:lnTo>
                          <a:lnTo>
                            <a:pt x="9310" y="1919"/>
                          </a:lnTo>
                          <a:lnTo>
                            <a:pt x="9310" y="8471"/>
                          </a:lnTo>
                          <a:lnTo>
                            <a:pt x="9308" y="8521"/>
                          </a:lnTo>
                          <a:lnTo>
                            <a:pt x="9289" y="8615"/>
                          </a:lnTo>
                          <a:lnTo>
                            <a:pt x="9253" y="8700"/>
                          </a:lnTo>
                          <a:lnTo>
                            <a:pt x="9201" y="8777"/>
                          </a:lnTo>
                          <a:lnTo>
                            <a:pt x="9136" y="8842"/>
                          </a:lnTo>
                          <a:lnTo>
                            <a:pt x="9058" y="8894"/>
                          </a:lnTo>
                          <a:lnTo>
                            <a:pt x="8974" y="8930"/>
                          </a:lnTo>
                          <a:lnTo>
                            <a:pt x="8880" y="8949"/>
                          </a:lnTo>
                          <a:lnTo>
                            <a:pt x="8830" y="8952"/>
                          </a:lnTo>
                          <a:lnTo>
                            <a:pt x="8781" y="8949"/>
                          </a:lnTo>
                          <a:lnTo>
                            <a:pt x="8687" y="8930"/>
                          </a:lnTo>
                          <a:lnTo>
                            <a:pt x="8601" y="8894"/>
                          </a:lnTo>
                          <a:lnTo>
                            <a:pt x="8524" y="8842"/>
                          </a:lnTo>
                          <a:lnTo>
                            <a:pt x="8460" y="8777"/>
                          </a:lnTo>
                          <a:lnTo>
                            <a:pt x="8408" y="8700"/>
                          </a:lnTo>
                          <a:lnTo>
                            <a:pt x="8370" y="8615"/>
                          </a:lnTo>
                          <a:lnTo>
                            <a:pt x="8352" y="8521"/>
                          </a:lnTo>
                          <a:lnTo>
                            <a:pt x="8350" y="8471"/>
                          </a:lnTo>
                          <a:lnTo>
                            <a:pt x="8350" y="1919"/>
                          </a:lnTo>
                          <a:lnTo>
                            <a:pt x="8349" y="1870"/>
                          </a:lnTo>
                          <a:lnTo>
                            <a:pt x="8340" y="1774"/>
                          </a:lnTo>
                          <a:lnTo>
                            <a:pt x="8320" y="1680"/>
                          </a:lnTo>
                          <a:lnTo>
                            <a:pt x="8293" y="1590"/>
                          </a:lnTo>
                          <a:lnTo>
                            <a:pt x="8255" y="1503"/>
                          </a:lnTo>
                          <a:lnTo>
                            <a:pt x="8211" y="1423"/>
                          </a:lnTo>
                          <a:lnTo>
                            <a:pt x="8160" y="1346"/>
                          </a:lnTo>
                          <a:lnTo>
                            <a:pt x="8101" y="1274"/>
                          </a:lnTo>
                          <a:lnTo>
                            <a:pt x="8035" y="1209"/>
                          </a:lnTo>
                          <a:lnTo>
                            <a:pt x="7964" y="1150"/>
                          </a:lnTo>
                          <a:lnTo>
                            <a:pt x="7888" y="1099"/>
                          </a:lnTo>
                          <a:lnTo>
                            <a:pt x="7806" y="1054"/>
                          </a:lnTo>
                          <a:lnTo>
                            <a:pt x="7720" y="1018"/>
                          </a:lnTo>
                          <a:lnTo>
                            <a:pt x="7630" y="989"/>
                          </a:lnTo>
                          <a:lnTo>
                            <a:pt x="7537" y="970"/>
                          </a:lnTo>
                          <a:lnTo>
                            <a:pt x="7440" y="960"/>
                          </a:lnTo>
                          <a:lnTo>
                            <a:pt x="7390" y="960"/>
                          </a:lnTo>
                          <a:lnTo>
                            <a:pt x="1919" y="960"/>
                          </a:lnTo>
                          <a:lnTo>
                            <a:pt x="1870" y="960"/>
                          </a:lnTo>
                          <a:lnTo>
                            <a:pt x="1774" y="970"/>
                          </a:lnTo>
                          <a:lnTo>
                            <a:pt x="1680" y="989"/>
                          </a:lnTo>
                          <a:lnTo>
                            <a:pt x="1589" y="1018"/>
                          </a:lnTo>
                          <a:lnTo>
                            <a:pt x="1503" y="1054"/>
                          </a:lnTo>
                          <a:lnTo>
                            <a:pt x="1422" y="1099"/>
                          </a:lnTo>
                          <a:lnTo>
                            <a:pt x="1346" y="1150"/>
                          </a:lnTo>
                          <a:lnTo>
                            <a:pt x="1274" y="1209"/>
                          </a:lnTo>
                          <a:lnTo>
                            <a:pt x="1209" y="1274"/>
                          </a:lnTo>
                          <a:lnTo>
                            <a:pt x="1150" y="1346"/>
                          </a:lnTo>
                          <a:lnTo>
                            <a:pt x="1098" y="1423"/>
                          </a:lnTo>
                          <a:lnTo>
                            <a:pt x="1054" y="1503"/>
                          </a:lnTo>
                          <a:lnTo>
                            <a:pt x="1018" y="1590"/>
                          </a:lnTo>
                          <a:lnTo>
                            <a:pt x="989" y="1680"/>
                          </a:lnTo>
                          <a:lnTo>
                            <a:pt x="970" y="1774"/>
                          </a:lnTo>
                          <a:lnTo>
                            <a:pt x="960" y="1870"/>
                          </a:lnTo>
                          <a:lnTo>
                            <a:pt x="960" y="1919"/>
                          </a:lnTo>
                          <a:lnTo>
                            <a:pt x="960" y="10855"/>
                          </a:lnTo>
                          <a:lnTo>
                            <a:pt x="962" y="10904"/>
                          </a:lnTo>
                          <a:lnTo>
                            <a:pt x="978" y="10995"/>
                          </a:lnTo>
                          <a:lnTo>
                            <a:pt x="1011" y="11078"/>
                          </a:lnTo>
                          <a:lnTo>
                            <a:pt x="1061" y="11152"/>
                          </a:lnTo>
                          <a:lnTo>
                            <a:pt x="1091" y="11185"/>
                          </a:lnTo>
                          <a:lnTo>
                            <a:pt x="1129" y="11218"/>
                          </a:lnTo>
                          <a:lnTo>
                            <a:pt x="1212" y="11271"/>
                          </a:lnTo>
                          <a:lnTo>
                            <a:pt x="1306" y="11307"/>
                          </a:lnTo>
                          <a:lnTo>
                            <a:pt x="1405" y="11326"/>
                          </a:lnTo>
                          <a:lnTo>
                            <a:pt x="1456" y="11327"/>
                          </a:lnTo>
                          <a:lnTo>
                            <a:pt x="1504" y="11325"/>
                          </a:lnTo>
                          <a:lnTo>
                            <a:pt x="1595" y="11307"/>
                          </a:lnTo>
                          <a:lnTo>
                            <a:pt x="1677" y="11273"/>
                          </a:lnTo>
                          <a:lnTo>
                            <a:pt x="1751" y="11222"/>
                          </a:lnTo>
                          <a:lnTo>
                            <a:pt x="1784" y="11191"/>
                          </a:lnTo>
                          <a:lnTo>
                            <a:pt x="4310" y="8592"/>
                          </a:lnTo>
                          <a:lnTo>
                            <a:pt x="4346" y="8559"/>
                          </a:lnTo>
                          <a:lnTo>
                            <a:pt x="4426" y="8505"/>
                          </a:lnTo>
                          <a:lnTo>
                            <a:pt x="4513" y="8468"/>
                          </a:lnTo>
                          <a:lnTo>
                            <a:pt x="4607" y="8449"/>
                          </a:lnTo>
                          <a:lnTo>
                            <a:pt x="4655" y="8448"/>
                          </a:lnTo>
                          <a:lnTo>
                            <a:pt x="4703" y="8449"/>
                          </a:lnTo>
                          <a:lnTo>
                            <a:pt x="4797" y="8468"/>
                          </a:lnTo>
                          <a:lnTo>
                            <a:pt x="4885" y="8505"/>
                          </a:lnTo>
                          <a:lnTo>
                            <a:pt x="4964" y="8559"/>
                          </a:lnTo>
                          <a:lnTo>
                            <a:pt x="4999" y="8592"/>
                          </a:lnTo>
                          <a:lnTo>
                            <a:pt x="7527" y="11191"/>
                          </a:lnTo>
                          <a:lnTo>
                            <a:pt x="7560" y="11222"/>
                          </a:lnTo>
                          <a:lnTo>
                            <a:pt x="7633" y="11273"/>
                          </a:lnTo>
                          <a:lnTo>
                            <a:pt x="7714" y="11307"/>
                          </a:lnTo>
                          <a:lnTo>
                            <a:pt x="7803" y="11325"/>
                          </a:lnTo>
                          <a:lnTo>
                            <a:pt x="7852" y="11327"/>
                          </a:lnTo>
                          <a:lnTo>
                            <a:pt x="7902" y="11326"/>
                          </a:lnTo>
                          <a:lnTo>
                            <a:pt x="8002" y="11306"/>
                          </a:lnTo>
                          <a:lnTo>
                            <a:pt x="8095" y="11270"/>
                          </a:lnTo>
                          <a:lnTo>
                            <a:pt x="8179" y="11215"/>
                          </a:lnTo>
                          <a:lnTo>
                            <a:pt x="8215" y="11182"/>
                          </a:lnTo>
                          <a:lnTo>
                            <a:pt x="8248" y="11148"/>
                          </a:lnTo>
                          <a:lnTo>
                            <a:pt x="8298" y="11073"/>
                          </a:lnTo>
                          <a:lnTo>
                            <a:pt x="8331" y="10989"/>
                          </a:lnTo>
                          <a:lnTo>
                            <a:pt x="8349" y="10897"/>
                          </a:lnTo>
                          <a:lnTo>
                            <a:pt x="8350" y="10847"/>
                          </a:lnTo>
                          <a:lnTo>
                            <a:pt x="8352" y="10798"/>
                          </a:lnTo>
                          <a:lnTo>
                            <a:pt x="8370" y="10704"/>
                          </a:lnTo>
                          <a:lnTo>
                            <a:pt x="8408" y="10618"/>
                          </a:lnTo>
                          <a:lnTo>
                            <a:pt x="8460" y="10541"/>
                          </a:lnTo>
                          <a:lnTo>
                            <a:pt x="8524" y="10477"/>
                          </a:lnTo>
                          <a:lnTo>
                            <a:pt x="8601" y="10425"/>
                          </a:lnTo>
                          <a:lnTo>
                            <a:pt x="8687" y="10387"/>
                          </a:lnTo>
                          <a:lnTo>
                            <a:pt x="8781" y="10369"/>
                          </a:lnTo>
                          <a:lnTo>
                            <a:pt x="8830" y="10367"/>
                          </a:lnTo>
                          <a:lnTo>
                            <a:pt x="8880" y="10369"/>
                          </a:lnTo>
                          <a:lnTo>
                            <a:pt x="8974" y="10387"/>
                          </a:lnTo>
                          <a:lnTo>
                            <a:pt x="9058" y="10425"/>
                          </a:lnTo>
                          <a:lnTo>
                            <a:pt x="9136" y="10477"/>
                          </a:lnTo>
                          <a:lnTo>
                            <a:pt x="9201" y="10541"/>
                          </a:lnTo>
                          <a:lnTo>
                            <a:pt x="9253" y="10618"/>
                          </a:lnTo>
                          <a:lnTo>
                            <a:pt x="9289" y="10704"/>
                          </a:lnTo>
                          <a:lnTo>
                            <a:pt x="9308" y="10798"/>
                          </a:lnTo>
                          <a:lnTo>
                            <a:pt x="9310" y="10847"/>
                          </a:lnTo>
                          <a:lnTo>
                            <a:pt x="9309" y="10920"/>
                          </a:lnTo>
                          <a:lnTo>
                            <a:pt x="9295" y="11063"/>
                          </a:lnTo>
                          <a:lnTo>
                            <a:pt x="9267" y="11202"/>
                          </a:lnTo>
                          <a:lnTo>
                            <a:pt x="9227" y="11336"/>
                          </a:lnTo>
                          <a:lnTo>
                            <a:pt x="9174" y="11466"/>
                          </a:lnTo>
                          <a:lnTo>
                            <a:pt x="9107" y="11588"/>
                          </a:lnTo>
                          <a:lnTo>
                            <a:pt x="9030" y="11705"/>
                          </a:lnTo>
                          <a:lnTo>
                            <a:pt x="8939" y="11814"/>
                          </a:lnTo>
                          <a:lnTo>
                            <a:pt x="8890" y="11865"/>
                          </a:lnTo>
                          <a:lnTo>
                            <a:pt x="8837" y="11915"/>
                          </a:lnTo>
                          <a:lnTo>
                            <a:pt x="8724" y="12006"/>
                          </a:lnTo>
                          <a:lnTo>
                            <a:pt x="8602" y="12085"/>
                          </a:lnTo>
                          <a:lnTo>
                            <a:pt x="8474" y="12151"/>
                          </a:lnTo>
                          <a:lnTo>
                            <a:pt x="8340" y="12206"/>
                          </a:lnTo>
                          <a:lnTo>
                            <a:pt x="8200" y="12246"/>
                          </a:lnTo>
                          <a:lnTo>
                            <a:pt x="8058" y="12273"/>
                          </a:lnTo>
                          <a:lnTo>
                            <a:pt x="7913" y="12286"/>
                          </a:lnTo>
                          <a:lnTo>
                            <a:pt x="7841" y="12286"/>
                          </a:lnTo>
                          <a:lnTo>
                            <a:pt x="7767" y="12285"/>
                          </a:lnTo>
                          <a:lnTo>
                            <a:pt x="7626" y="12269"/>
                          </a:lnTo>
                          <a:lnTo>
                            <a:pt x="7489" y="12242"/>
                          </a:lnTo>
                          <a:lnTo>
                            <a:pt x="7358" y="12200"/>
                          </a:lnTo>
                          <a:lnTo>
                            <a:pt x="7232" y="12147"/>
                          </a:lnTo>
                          <a:lnTo>
                            <a:pt x="7111" y="12079"/>
                          </a:lnTo>
                          <a:lnTo>
                            <a:pt x="6997" y="12001"/>
                          </a:lnTo>
                          <a:lnTo>
                            <a:pt x="6889" y="11911"/>
                          </a:lnTo>
                          <a:lnTo>
                            <a:pt x="6839" y="11859"/>
                          </a:lnTo>
                          <a:lnTo>
                            <a:pt x="4655" y="9615"/>
                          </a:lnTo>
                          <a:lnTo>
                            <a:pt x="2472" y="11859"/>
                          </a:lnTo>
                          <a:lnTo>
                            <a:pt x="2422" y="11909"/>
                          </a:lnTo>
                          <a:lnTo>
                            <a:pt x="2315" y="12000"/>
                          </a:lnTo>
                          <a:lnTo>
                            <a:pt x="2201" y="12079"/>
                          </a:lnTo>
                          <a:lnTo>
                            <a:pt x="2080" y="12145"/>
                          </a:lnTo>
                          <a:lnTo>
                            <a:pt x="1955" y="12199"/>
                          </a:lnTo>
                          <a:lnTo>
                            <a:pt x="1823" y="12240"/>
                          </a:lnTo>
                          <a:lnTo>
                            <a:pt x="1686" y="12269"/>
                          </a:lnTo>
                          <a:lnTo>
                            <a:pt x="1545" y="12285"/>
                          </a:lnTo>
                          <a:lnTo>
                            <a:pt x="1473" y="12286"/>
                          </a:lnTo>
                          <a:lnTo>
                            <a:pt x="1460" y="12286"/>
                          </a:lnTo>
                          <a:lnTo>
                            <a:pt x="1447" y="12286"/>
                          </a:lnTo>
                          <a:close/>
                        </a:path>
                      </a:pathLst>
                    </a:custGeom>
                    <a:solidFill>
                      <a:srgbClr val="263164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grpSp>
                  <p:nvGrpSpPr>
                    <p:cNvPr id="47" name="Group 12">
                      <a:extLst>
                        <a:ext uri="{FF2B5EF4-FFF2-40B4-BE49-F238E27FC236}">
                          <a16:creationId xmlns:a16="http://schemas.microsoft.com/office/drawing/2014/main" id="{E2BC8FC8-0F7F-0E47-8191-AD457419221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5541" y="1518066"/>
                      <a:ext cx="211943" cy="168596"/>
                      <a:chOff x="6124" y="305"/>
                      <a:chExt cx="841" cy="669"/>
                    </a:xfrm>
                    <a:solidFill>
                      <a:srgbClr val="263164"/>
                    </a:solidFill>
                  </p:grpSpPr>
                  <p:sp>
                    <p:nvSpPr>
                      <p:cNvPr id="48" name="Freeform 13">
                        <a:extLst>
                          <a:ext uri="{FF2B5EF4-FFF2-40B4-BE49-F238E27FC236}">
                            <a16:creationId xmlns:a16="http://schemas.microsoft.com/office/drawing/2014/main" id="{D369F3F2-6C9F-4041-9666-795C6153A2B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44" y="440"/>
                        <a:ext cx="601" cy="534"/>
                      </a:xfrm>
                      <a:custGeom>
                        <a:avLst/>
                        <a:gdLst>
                          <a:gd name="T0" fmla="*/ 902 w 1802"/>
                          <a:gd name="T1" fmla="*/ 0 h 1602"/>
                          <a:gd name="T2" fmla="*/ 2 w 1802"/>
                          <a:gd name="T3" fmla="*/ 742 h 1602"/>
                          <a:gd name="T4" fmla="*/ 2 w 1802"/>
                          <a:gd name="T5" fmla="*/ 743 h 1602"/>
                          <a:gd name="T6" fmla="*/ 2 w 1802"/>
                          <a:gd name="T7" fmla="*/ 746 h 1602"/>
                          <a:gd name="T8" fmla="*/ 0 w 1802"/>
                          <a:gd name="T9" fmla="*/ 749 h 1602"/>
                          <a:gd name="T10" fmla="*/ 0 w 1802"/>
                          <a:gd name="T11" fmla="*/ 751 h 1602"/>
                          <a:gd name="T12" fmla="*/ 0 w 1802"/>
                          <a:gd name="T13" fmla="*/ 1501 h 1602"/>
                          <a:gd name="T14" fmla="*/ 2 w 1802"/>
                          <a:gd name="T15" fmla="*/ 1521 h 1602"/>
                          <a:gd name="T16" fmla="*/ 16 w 1802"/>
                          <a:gd name="T17" fmla="*/ 1557 h 1602"/>
                          <a:gd name="T18" fmla="*/ 30 w 1802"/>
                          <a:gd name="T19" fmla="*/ 1572 h 1602"/>
                          <a:gd name="T20" fmla="*/ 45 w 1802"/>
                          <a:gd name="T21" fmla="*/ 1586 h 1602"/>
                          <a:gd name="T22" fmla="*/ 81 w 1802"/>
                          <a:gd name="T23" fmla="*/ 1601 h 1602"/>
                          <a:gd name="T24" fmla="*/ 100 w 1802"/>
                          <a:gd name="T25" fmla="*/ 1602 h 1602"/>
                          <a:gd name="T26" fmla="*/ 702 w 1802"/>
                          <a:gd name="T27" fmla="*/ 1602 h 1602"/>
                          <a:gd name="T28" fmla="*/ 702 w 1802"/>
                          <a:gd name="T29" fmla="*/ 1001 h 1602"/>
                          <a:gd name="T30" fmla="*/ 1102 w 1802"/>
                          <a:gd name="T31" fmla="*/ 1001 h 1602"/>
                          <a:gd name="T32" fmla="*/ 1102 w 1802"/>
                          <a:gd name="T33" fmla="*/ 1602 h 1602"/>
                          <a:gd name="T34" fmla="*/ 1703 w 1802"/>
                          <a:gd name="T35" fmla="*/ 1602 h 1602"/>
                          <a:gd name="T36" fmla="*/ 1723 w 1802"/>
                          <a:gd name="T37" fmla="*/ 1601 h 1602"/>
                          <a:gd name="T38" fmla="*/ 1758 w 1802"/>
                          <a:gd name="T39" fmla="*/ 1586 h 1602"/>
                          <a:gd name="T40" fmla="*/ 1773 w 1802"/>
                          <a:gd name="T41" fmla="*/ 1572 h 1602"/>
                          <a:gd name="T42" fmla="*/ 1786 w 1802"/>
                          <a:gd name="T43" fmla="*/ 1557 h 1602"/>
                          <a:gd name="T44" fmla="*/ 1802 w 1802"/>
                          <a:gd name="T45" fmla="*/ 1521 h 1602"/>
                          <a:gd name="T46" fmla="*/ 1802 w 1802"/>
                          <a:gd name="T47" fmla="*/ 1501 h 1602"/>
                          <a:gd name="T48" fmla="*/ 1802 w 1802"/>
                          <a:gd name="T49" fmla="*/ 751 h 1602"/>
                          <a:gd name="T50" fmla="*/ 1802 w 1802"/>
                          <a:gd name="T51" fmla="*/ 745 h 1602"/>
                          <a:gd name="T52" fmla="*/ 1801 w 1802"/>
                          <a:gd name="T53" fmla="*/ 742 h 1602"/>
                          <a:gd name="T54" fmla="*/ 902 w 1802"/>
                          <a:gd name="T55" fmla="*/ 0 h 160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</a:cxnLst>
                        <a:rect l="0" t="0" r="r" b="b"/>
                        <a:pathLst>
                          <a:path w="1802" h="1602">
                            <a:moveTo>
                              <a:pt x="902" y="0"/>
                            </a:moveTo>
                            <a:lnTo>
                              <a:pt x="2" y="742"/>
                            </a:lnTo>
                            <a:lnTo>
                              <a:pt x="2" y="743"/>
                            </a:lnTo>
                            <a:lnTo>
                              <a:pt x="2" y="746"/>
                            </a:lnTo>
                            <a:lnTo>
                              <a:pt x="0" y="749"/>
                            </a:lnTo>
                            <a:lnTo>
                              <a:pt x="0" y="751"/>
                            </a:lnTo>
                            <a:lnTo>
                              <a:pt x="0" y="1501"/>
                            </a:lnTo>
                            <a:lnTo>
                              <a:pt x="2" y="1521"/>
                            </a:lnTo>
                            <a:lnTo>
                              <a:pt x="16" y="1557"/>
                            </a:lnTo>
                            <a:lnTo>
                              <a:pt x="30" y="1572"/>
                            </a:lnTo>
                            <a:lnTo>
                              <a:pt x="45" y="1586"/>
                            </a:lnTo>
                            <a:lnTo>
                              <a:pt x="81" y="1601"/>
                            </a:lnTo>
                            <a:lnTo>
                              <a:pt x="100" y="1602"/>
                            </a:lnTo>
                            <a:lnTo>
                              <a:pt x="702" y="1602"/>
                            </a:lnTo>
                            <a:lnTo>
                              <a:pt x="702" y="1001"/>
                            </a:lnTo>
                            <a:lnTo>
                              <a:pt x="1102" y="1001"/>
                            </a:lnTo>
                            <a:lnTo>
                              <a:pt x="1102" y="1602"/>
                            </a:lnTo>
                            <a:lnTo>
                              <a:pt x="1703" y="1602"/>
                            </a:lnTo>
                            <a:lnTo>
                              <a:pt x="1723" y="1601"/>
                            </a:lnTo>
                            <a:lnTo>
                              <a:pt x="1758" y="1586"/>
                            </a:lnTo>
                            <a:lnTo>
                              <a:pt x="1773" y="1572"/>
                            </a:lnTo>
                            <a:lnTo>
                              <a:pt x="1786" y="1557"/>
                            </a:lnTo>
                            <a:lnTo>
                              <a:pt x="1802" y="1521"/>
                            </a:lnTo>
                            <a:lnTo>
                              <a:pt x="1802" y="1501"/>
                            </a:lnTo>
                            <a:lnTo>
                              <a:pt x="1802" y="751"/>
                            </a:lnTo>
                            <a:lnTo>
                              <a:pt x="1802" y="745"/>
                            </a:lnTo>
                            <a:lnTo>
                              <a:pt x="1801" y="742"/>
                            </a:lnTo>
                            <a:lnTo>
                              <a:pt x="902" y="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49" name="Freeform 14">
                        <a:extLst>
                          <a:ext uri="{FF2B5EF4-FFF2-40B4-BE49-F238E27FC236}">
                            <a16:creationId xmlns:a16="http://schemas.microsoft.com/office/drawing/2014/main" id="{3FDBC02B-B026-0241-92CD-896C69D1631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124" y="305"/>
                        <a:ext cx="841" cy="394"/>
                      </a:xfrm>
                      <a:custGeom>
                        <a:avLst/>
                        <a:gdLst>
                          <a:gd name="T0" fmla="*/ 2505 w 2522"/>
                          <a:gd name="T1" fmla="*/ 978 h 1181"/>
                          <a:gd name="T2" fmla="*/ 2162 w 2522"/>
                          <a:gd name="T3" fmla="*/ 694 h 1181"/>
                          <a:gd name="T4" fmla="*/ 2162 w 2522"/>
                          <a:gd name="T5" fmla="*/ 54 h 1181"/>
                          <a:gd name="T6" fmla="*/ 2162 w 2522"/>
                          <a:gd name="T7" fmla="*/ 44 h 1181"/>
                          <a:gd name="T8" fmla="*/ 2155 w 2522"/>
                          <a:gd name="T9" fmla="*/ 26 h 1181"/>
                          <a:gd name="T10" fmla="*/ 2149 w 2522"/>
                          <a:gd name="T11" fmla="*/ 18 h 1181"/>
                          <a:gd name="T12" fmla="*/ 2141 w 2522"/>
                          <a:gd name="T13" fmla="*/ 13 h 1181"/>
                          <a:gd name="T14" fmla="*/ 2123 w 2522"/>
                          <a:gd name="T15" fmla="*/ 5 h 1181"/>
                          <a:gd name="T16" fmla="*/ 2113 w 2522"/>
                          <a:gd name="T17" fmla="*/ 5 h 1181"/>
                          <a:gd name="T18" fmla="*/ 1812 w 2522"/>
                          <a:gd name="T19" fmla="*/ 5 h 1181"/>
                          <a:gd name="T20" fmla="*/ 1802 w 2522"/>
                          <a:gd name="T21" fmla="*/ 5 h 1181"/>
                          <a:gd name="T22" fmla="*/ 1783 w 2522"/>
                          <a:gd name="T23" fmla="*/ 13 h 1181"/>
                          <a:gd name="T24" fmla="*/ 1776 w 2522"/>
                          <a:gd name="T25" fmla="*/ 18 h 1181"/>
                          <a:gd name="T26" fmla="*/ 1770 w 2522"/>
                          <a:gd name="T27" fmla="*/ 26 h 1181"/>
                          <a:gd name="T28" fmla="*/ 1763 w 2522"/>
                          <a:gd name="T29" fmla="*/ 44 h 1181"/>
                          <a:gd name="T30" fmla="*/ 1762 w 2522"/>
                          <a:gd name="T31" fmla="*/ 54 h 1181"/>
                          <a:gd name="T32" fmla="*/ 1762 w 2522"/>
                          <a:gd name="T33" fmla="*/ 360 h 1181"/>
                          <a:gd name="T34" fmla="*/ 1380 w 2522"/>
                          <a:gd name="T35" fmla="*/ 41 h 1181"/>
                          <a:gd name="T36" fmla="*/ 1354 w 2522"/>
                          <a:gd name="T37" fmla="*/ 23 h 1181"/>
                          <a:gd name="T38" fmla="*/ 1295 w 2522"/>
                          <a:gd name="T39" fmla="*/ 1 h 1181"/>
                          <a:gd name="T40" fmla="*/ 1262 w 2522"/>
                          <a:gd name="T41" fmla="*/ 0 h 1181"/>
                          <a:gd name="T42" fmla="*/ 1227 w 2522"/>
                          <a:gd name="T43" fmla="*/ 1 h 1181"/>
                          <a:gd name="T44" fmla="*/ 1168 w 2522"/>
                          <a:gd name="T45" fmla="*/ 23 h 1181"/>
                          <a:gd name="T46" fmla="*/ 1142 w 2522"/>
                          <a:gd name="T47" fmla="*/ 41 h 1181"/>
                          <a:gd name="T48" fmla="*/ 17 w 2522"/>
                          <a:gd name="T49" fmla="*/ 978 h 1181"/>
                          <a:gd name="T50" fmla="*/ 10 w 2522"/>
                          <a:gd name="T51" fmla="*/ 985 h 1181"/>
                          <a:gd name="T52" fmla="*/ 1 w 2522"/>
                          <a:gd name="T53" fmla="*/ 1001 h 1181"/>
                          <a:gd name="T54" fmla="*/ 0 w 2522"/>
                          <a:gd name="T55" fmla="*/ 1012 h 1181"/>
                          <a:gd name="T56" fmla="*/ 0 w 2522"/>
                          <a:gd name="T57" fmla="*/ 1023 h 1181"/>
                          <a:gd name="T58" fmla="*/ 6 w 2522"/>
                          <a:gd name="T59" fmla="*/ 1040 h 1181"/>
                          <a:gd name="T60" fmla="*/ 12 w 2522"/>
                          <a:gd name="T61" fmla="*/ 1048 h 1181"/>
                          <a:gd name="T62" fmla="*/ 108 w 2522"/>
                          <a:gd name="T63" fmla="*/ 1164 h 1181"/>
                          <a:gd name="T64" fmla="*/ 122 w 2522"/>
                          <a:gd name="T65" fmla="*/ 1177 h 1181"/>
                          <a:gd name="T66" fmla="*/ 141 w 2522"/>
                          <a:gd name="T67" fmla="*/ 1181 h 1181"/>
                          <a:gd name="T68" fmla="*/ 160 w 2522"/>
                          <a:gd name="T69" fmla="*/ 1181 h 1181"/>
                          <a:gd name="T70" fmla="*/ 179 w 2522"/>
                          <a:gd name="T71" fmla="*/ 1171 h 1181"/>
                          <a:gd name="T72" fmla="*/ 1262 w 2522"/>
                          <a:gd name="T73" fmla="*/ 268 h 1181"/>
                          <a:gd name="T74" fmla="*/ 2344 w 2522"/>
                          <a:gd name="T75" fmla="*/ 1171 h 1181"/>
                          <a:gd name="T76" fmla="*/ 2358 w 2522"/>
                          <a:gd name="T77" fmla="*/ 1180 h 1181"/>
                          <a:gd name="T78" fmla="*/ 2377 w 2522"/>
                          <a:gd name="T79" fmla="*/ 1181 h 1181"/>
                          <a:gd name="T80" fmla="*/ 2383 w 2522"/>
                          <a:gd name="T81" fmla="*/ 1181 h 1181"/>
                          <a:gd name="T82" fmla="*/ 2401 w 2522"/>
                          <a:gd name="T83" fmla="*/ 1177 h 1181"/>
                          <a:gd name="T84" fmla="*/ 2414 w 2522"/>
                          <a:gd name="T85" fmla="*/ 1164 h 1181"/>
                          <a:gd name="T86" fmla="*/ 2512 w 2522"/>
                          <a:gd name="T87" fmla="*/ 1048 h 1181"/>
                          <a:gd name="T88" fmla="*/ 2518 w 2522"/>
                          <a:gd name="T89" fmla="*/ 1040 h 1181"/>
                          <a:gd name="T90" fmla="*/ 2522 w 2522"/>
                          <a:gd name="T91" fmla="*/ 1023 h 1181"/>
                          <a:gd name="T92" fmla="*/ 2522 w 2522"/>
                          <a:gd name="T93" fmla="*/ 1012 h 1181"/>
                          <a:gd name="T94" fmla="*/ 2521 w 2522"/>
                          <a:gd name="T95" fmla="*/ 1001 h 1181"/>
                          <a:gd name="T96" fmla="*/ 2512 w 2522"/>
                          <a:gd name="T97" fmla="*/ 985 h 1181"/>
                          <a:gd name="T98" fmla="*/ 2505 w 2522"/>
                          <a:gd name="T99" fmla="*/ 978 h 118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522" h="1181">
                            <a:moveTo>
                              <a:pt x="2505" y="978"/>
                            </a:moveTo>
                            <a:lnTo>
                              <a:pt x="2162" y="694"/>
                            </a:lnTo>
                            <a:lnTo>
                              <a:pt x="2162" y="54"/>
                            </a:lnTo>
                            <a:lnTo>
                              <a:pt x="2162" y="44"/>
                            </a:lnTo>
                            <a:lnTo>
                              <a:pt x="2155" y="26"/>
                            </a:lnTo>
                            <a:lnTo>
                              <a:pt x="2149" y="18"/>
                            </a:lnTo>
                            <a:lnTo>
                              <a:pt x="2141" y="13"/>
                            </a:lnTo>
                            <a:lnTo>
                              <a:pt x="2123" y="5"/>
                            </a:lnTo>
                            <a:lnTo>
                              <a:pt x="2113" y="5"/>
                            </a:lnTo>
                            <a:lnTo>
                              <a:pt x="1812" y="5"/>
                            </a:lnTo>
                            <a:lnTo>
                              <a:pt x="1802" y="5"/>
                            </a:lnTo>
                            <a:lnTo>
                              <a:pt x="1783" y="13"/>
                            </a:lnTo>
                            <a:lnTo>
                              <a:pt x="1776" y="18"/>
                            </a:lnTo>
                            <a:lnTo>
                              <a:pt x="1770" y="26"/>
                            </a:lnTo>
                            <a:lnTo>
                              <a:pt x="1763" y="44"/>
                            </a:lnTo>
                            <a:lnTo>
                              <a:pt x="1762" y="54"/>
                            </a:lnTo>
                            <a:lnTo>
                              <a:pt x="1762" y="360"/>
                            </a:lnTo>
                            <a:lnTo>
                              <a:pt x="1380" y="41"/>
                            </a:lnTo>
                            <a:lnTo>
                              <a:pt x="1354" y="23"/>
                            </a:lnTo>
                            <a:lnTo>
                              <a:pt x="1295" y="1"/>
                            </a:lnTo>
                            <a:lnTo>
                              <a:pt x="1262" y="0"/>
                            </a:lnTo>
                            <a:lnTo>
                              <a:pt x="1227" y="1"/>
                            </a:lnTo>
                            <a:lnTo>
                              <a:pt x="1168" y="23"/>
                            </a:lnTo>
                            <a:lnTo>
                              <a:pt x="1142" y="41"/>
                            </a:lnTo>
                            <a:lnTo>
                              <a:pt x="17" y="978"/>
                            </a:lnTo>
                            <a:lnTo>
                              <a:pt x="10" y="985"/>
                            </a:lnTo>
                            <a:lnTo>
                              <a:pt x="1" y="1001"/>
                            </a:lnTo>
                            <a:lnTo>
                              <a:pt x="0" y="1012"/>
                            </a:lnTo>
                            <a:lnTo>
                              <a:pt x="0" y="1023"/>
                            </a:lnTo>
                            <a:lnTo>
                              <a:pt x="6" y="1040"/>
                            </a:lnTo>
                            <a:lnTo>
                              <a:pt x="12" y="1048"/>
                            </a:lnTo>
                            <a:lnTo>
                              <a:pt x="108" y="1164"/>
                            </a:lnTo>
                            <a:lnTo>
                              <a:pt x="122" y="1177"/>
                            </a:lnTo>
                            <a:lnTo>
                              <a:pt x="141" y="1181"/>
                            </a:lnTo>
                            <a:lnTo>
                              <a:pt x="160" y="1181"/>
                            </a:lnTo>
                            <a:lnTo>
                              <a:pt x="179" y="1171"/>
                            </a:lnTo>
                            <a:lnTo>
                              <a:pt x="1262" y="268"/>
                            </a:lnTo>
                            <a:lnTo>
                              <a:pt x="2344" y="1171"/>
                            </a:lnTo>
                            <a:lnTo>
                              <a:pt x="2358" y="1180"/>
                            </a:lnTo>
                            <a:lnTo>
                              <a:pt x="2377" y="1181"/>
                            </a:lnTo>
                            <a:lnTo>
                              <a:pt x="2383" y="1181"/>
                            </a:lnTo>
                            <a:lnTo>
                              <a:pt x="2401" y="1177"/>
                            </a:lnTo>
                            <a:lnTo>
                              <a:pt x="2414" y="1164"/>
                            </a:lnTo>
                            <a:lnTo>
                              <a:pt x="2512" y="1048"/>
                            </a:lnTo>
                            <a:lnTo>
                              <a:pt x="2518" y="1040"/>
                            </a:lnTo>
                            <a:lnTo>
                              <a:pt x="2522" y="1023"/>
                            </a:lnTo>
                            <a:lnTo>
                              <a:pt x="2522" y="1012"/>
                            </a:lnTo>
                            <a:lnTo>
                              <a:pt x="2521" y="1001"/>
                            </a:lnTo>
                            <a:lnTo>
                              <a:pt x="2512" y="985"/>
                            </a:lnTo>
                            <a:lnTo>
                              <a:pt x="2505" y="978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3" name="Freeform 6">
                    <a:extLst>
                      <a:ext uri="{FF2B5EF4-FFF2-40B4-BE49-F238E27FC236}">
                        <a16:creationId xmlns:a16="http://schemas.microsoft.com/office/drawing/2014/main" id="{3E3C8102-181E-3746-B5BB-90C1AF9339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469576" y="2693065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38" name="자유형 23">
                <a:extLst>
                  <a:ext uri="{FF2B5EF4-FFF2-40B4-BE49-F238E27FC236}">
                    <a16:creationId xmlns:a16="http://schemas.microsoft.com/office/drawing/2014/main" id="{CED23046-67E8-1B4A-B771-57806C014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986" y="3113744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3725E32-9888-3F45-AF98-EAC9CFCE4917}"/>
                </a:ext>
              </a:extLst>
            </p:cNvPr>
            <p:cNvGrpSpPr/>
            <p:nvPr/>
          </p:nvGrpSpPr>
          <p:grpSpPr>
            <a:xfrm>
              <a:off x="225247" y="3767593"/>
              <a:ext cx="669335" cy="612000"/>
              <a:chOff x="305530" y="3569793"/>
              <a:chExt cx="669335" cy="61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373581B-6B6A-C348-AFCD-F4B9D096B512}"/>
                  </a:ext>
                </a:extLst>
              </p:cNvPr>
              <p:cNvSpPr/>
              <p:nvPr/>
            </p:nvSpPr>
            <p:spPr>
              <a:xfrm>
                <a:off x="305530" y="3569793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/>
                    </a:solidFill>
                  </a:rPr>
                  <a:t>RESULT</a:t>
                </a:r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4825CA13-F3B3-894D-B3DD-5E8674CBB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4042" y="3719867"/>
                <a:ext cx="103434" cy="17396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자유형 23">
              <a:extLst>
                <a:ext uri="{FF2B5EF4-FFF2-40B4-BE49-F238E27FC236}">
                  <a16:creationId xmlns:a16="http://schemas.microsoft.com/office/drawing/2014/main" id="{784D19E3-C033-D548-8D51-D9AF4E6A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55" y="3367940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D54E92-E278-2D49-B33B-BCBE2F79D0F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7372" y="2890425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698D86-6196-494B-A96E-690430393C25}"/>
              </a:ext>
            </a:extLst>
          </p:cNvPr>
          <p:cNvSpPr txBox="1"/>
          <p:nvPr/>
        </p:nvSpPr>
        <p:spPr>
          <a:xfrm>
            <a:off x="3772799" y="5301009"/>
            <a:ext cx="5621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</a:t>
            </a:r>
            <a:r>
              <a:rPr kumimoji="1" lang="ko-KR" altLang="en-US" sz="2400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운동 트렌드 </a:t>
            </a:r>
            <a:r>
              <a:rPr kumimoji="1" lang="en-US" altLang="ko-KR" sz="2400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400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2400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sz="2400" b="1" dirty="0" err="1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홈트</a:t>
            </a:r>
            <a:r>
              <a:rPr kumimoji="1" lang="ko-KR" altLang="en-US" sz="2400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sz="2400" b="1" dirty="0" err="1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홈트레이닝</a:t>
            </a:r>
            <a:endParaRPr kumimoji="1" lang="ko-Kore-KR" altLang="en-US" sz="2400" b="1" dirty="0">
              <a:solidFill>
                <a:srgbClr val="26316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60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96011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0D90135-19F2-4D40-87CE-4C8183F33D9A}"/>
              </a:ext>
            </a:extLst>
          </p:cNvPr>
          <p:cNvSpPr txBox="1"/>
          <p:nvPr/>
        </p:nvSpPr>
        <p:spPr>
          <a:xfrm>
            <a:off x="4553298" y="3582744"/>
            <a:ext cx="653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286841-F0F9-6147-865C-16CE9BEC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43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592E3-4B12-FE48-86C6-E8EC761E58F3}"/>
              </a:ext>
            </a:extLst>
          </p:cNvPr>
          <p:cNvGrpSpPr/>
          <p:nvPr/>
        </p:nvGrpSpPr>
        <p:grpSpPr>
          <a:xfrm>
            <a:off x="185415" y="275253"/>
            <a:ext cx="807361" cy="6307494"/>
            <a:chOff x="225247" y="228042"/>
            <a:chExt cx="807361" cy="630749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747103E-0E20-3A49-8144-B0D48CCBE26D}"/>
                </a:ext>
              </a:extLst>
            </p:cNvPr>
            <p:cNvGrpSpPr/>
            <p:nvPr/>
          </p:nvGrpSpPr>
          <p:grpSpPr>
            <a:xfrm>
              <a:off x="356112" y="228042"/>
              <a:ext cx="676496" cy="6307494"/>
              <a:chOff x="232986" y="275253"/>
              <a:chExt cx="676496" cy="6307494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E5E399B-B6F2-7043-9923-8344103EDCE8}"/>
                  </a:ext>
                </a:extLst>
              </p:cNvPr>
              <p:cNvGrpSpPr/>
              <p:nvPr/>
            </p:nvGrpSpPr>
            <p:grpSpPr>
              <a:xfrm>
                <a:off x="293661" y="275253"/>
                <a:ext cx="615821" cy="6307494"/>
                <a:chOff x="1202130" y="322464"/>
                <a:chExt cx="615821" cy="6307494"/>
              </a:xfrm>
            </p:grpSpPr>
            <p:sp>
              <p:nvSpPr>
                <p:cNvPr id="40" name="Freeform 6">
                  <a:extLst>
                    <a:ext uri="{FF2B5EF4-FFF2-40B4-BE49-F238E27FC236}">
                      <a16:creationId xmlns:a16="http://schemas.microsoft.com/office/drawing/2014/main" id="{078A5CBE-1521-F743-ACD1-93B626E83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1403026" y="2991623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0C5D2B6-9717-3F4A-BEAF-3E7377DC2367}"/>
                    </a:ext>
                  </a:extLst>
                </p:cNvPr>
                <p:cNvGrpSpPr/>
                <p:nvPr/>
              </p:nvGrpSpPr>
              <p:grpSpPr>
                <a:xfrm>
                  <a:off x="1202130" y="322464"/>
                  <a:ext cx="615821" cy="6307494"/>
                  <a:chOff x="405115" y="48856"/>
                  <a:chExt cx="615821" cy="6307494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1E20F877-985F-E142-8A41-CB887C3414A4}"/>
                      </a:ext>
                    </a:extLst>
                  </p:cNvPr>
                  <p:cNvGrpSpPr/>
                  <p:nvPr/>
                </p:nvGrpSpPr>
                <p:grpSpPr>
                  <a:xfrm>
                    <a:off x="405115" y="48856"/>
                    <a:ext cx="615821" cy="6307494"/>
                    <a:chOff x="442034" y="-47297"/>
                    <a:chExt cx="615821" cy="6307494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BFE34B11-0A01-DD47-BCEB-396843AAF4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034" y="-47297"/>
                      <a:ext cx="615821" cy="6307494"/>
                      <a:chOff x="333515" y="211720"/>
                      <a:chExt cx="615821" cy="6307494"/>
                    </a:xfrm>
                  </p:grpSpPr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AD505F25-28B8-1744-B7AB-84F1F9F6D0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3515" y="211720"/>
                        <a:ext cx="615821" cy="6307494"/>
                        <a:chOff x="333515" y="211720"/>
                        <a:chExt cx="615821" cy="6307494"/>
                      </a:xfrm>
                    </p:grpSpPr>
                    <p:sp>
                      <p:nvSpPr>
                        <p:cNvPr id="57" name="직사각형 56">
                          <a:extLst>
                            <a:ext uri="{FF2B5EF4-FFF2-40B4-BE49-F238E27FC236}">
                              <a16:creationId xmlns:a16="http://schemas.microsoft.com/office/drawing/2014/main" id="{B4579160-55CB-4A4D-B791-7A3A8AA40B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3515" y="211720"/>
                          <a:ext cx="615821" cy="63074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blurRad="254000" dist="101600" dir="2700000" algn="tl" rotWithShape="0">
                            <a:srgbClr val="273164">
                              <a:alpha val="26000"/>
                            </a:srgb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defRPr/>
                          </a:pPr>
                          <a:endParaRPr lang="ko-KR" altLang="en-US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9" name="타원 58">
                          <a:extLst>
                            <a:ext uri="{FF2B5EF4-FFF2-40B4-BE49-F238E27FC236}">
                              <a16:creationId xmlns:a16="http://schemas.microsoft.com/office/drawing/2014/main" id="{7D65D100-71C8-D744-89FE-DE800EA92E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042" y="488199"/>
                          <a:ext cx="415674" cy="415674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defRPr/>
                          </a:pPr>
                          <a:endParaRPr lang="ko-KR" altLang="en-US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56" name="그림 55">
                        <a:extLst>
                          <a:ext uri="{FF2B5EF4-FFF2-40B4-BE49-F238E27FC236}">
                            <a16:creationId xmlns:a16="http://schemas.microsoft.com/office/drawing/2014/main" id="{BF48A138-8194-EB40-9A22-91A1774C62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10000" b="90000" l="10000" r="90000">
                                    <a14:foregroundMark x1="65921" y1="40935" x2="65921" y2="40935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9042" y="508605"/>
                        <a:ext cx="443656" cy="412134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5" name="그림 44">
                      <a:extLst>
                        <a:ext uri="{FF2B5EF4-FFF2-40B4-BE49-F238E27FC236}">
                          <a16:creationId xmlns:a16="http://schemas.microsoft.com/office/drawing/2014/main" id="{9D5AA6FF-4E58-624F-AF9A-F0E06042B6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foregroundMark x1="48553" y1="44051" x2="48553" y2="44051"/>
                                  <a14:foregroundMark x1="62105" y1="50283" x2="62105" y2="50283"/>
                                  <a14:foregroundMark x1="75526" y1="67847" x2="75526" y2="6784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9760" y="982572"/>
                      <a:ext cx="361588" cy="33589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6" name="Freeform 9">
                      <a:extLst>
                        <a:ext uri="{FF2B5EF4-FFF2-40B4-BE49-F238E27FC236}">
                          <a16:creationId xmlns:a16="http://schemas.microsoft.com/office/drawing/2014/main" id="{62273C25-9F48-064B-A8E6-82EC6C0D9E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3805" y="2047548"/>
                      <a:ext cx="129220" cy="170530"/>
                    </a:xfrm>
                    <a:custGeom>
                      <a:avLst/>
                      <a:gdLst>
                        <a:gd name="T0" fmla="*/ 1093 w 9310"/>
                        <a:gd name="T1" fmla="*/ 12245 h 12286"/>
                        <a:gd name="T2" fmla="*/ 582 w 9310"/>
                        <a:gd name="T3" fmla="*/ 12007 h 12286"/>
                        <a:gd name="T4" fmla="*/ 279 w 9310"/>
                        <a:gd name="T5" fmla="*/ 11710 h 12286"/>
                        <a:gd name="T6" fmla="*/ 42 w 9310"/>
                        <a:gd name="T7" fmla="*/ 11209 h 12286"/>
                        <a:gd name="T8" fmla="*/ 0 w 9310"/>
                        <a:gd name="T9" fmla="*/ 1919 h 12286"/>
                        <a:gd name="T10" fmla="*/ 117 w 9310"/>
                        <a:gd name="T11" fmla="*/ 1260 h 12286"/>
                        <a:gd name="T12" fmla="*/ 498 w 9310"/>
                        <a:gd name="T13" fmla="*/ 629 h 12286"/>
                        <a:gd name="T14" fmla="*/ 1088 w 9310"/>
                        <a:gd name="T15" fmla="*/ 189 h 12286"/>
                        <a:gd name="T16" fmla="*/ 1821 w 9310"/>
                        <a:gd name="T17" fmla="*/ 1 h 12286"/>
                        <a:gd name="T18" fmla="*/ 7682 w 9310"/>
                        <a:gd name="T19" fmla="*/ 22 h 12286"/>
                        <a:gd name="T20" fmla="*/ 8385 w 9310"/>
                        <a:gd name="T21" fmla="*/ 278 h 12286"/>
                        <a:gd name="T22" fmla="*/ 8929 w 9310"/>
                        <a:gd name="T23" fmla="*/ 772 h 12286"/>
                        <a:gd name="T24" fmla="*/ 9250 w 9310"/>
                        <a:gd name="T25" fmla="*/ 1440 h 12286"/>
                        <a:gd name="T26" fmla="*/ 9310 w 9310"/>
                        <a:gd name="T27" fmla="*/ 8471 h 12286"/>
                        <a:gd name="T28" fmla="*/ 9201 w 9310"/>
                        <a:gd name="T29" fmla="*/ 8777 h 12286"/>
                        <a:gd name="T30" fmla="*/ 8880 w 9310"/>
                        <a:gd name="T31" fmla="*/ 8949 h 12286"/>
                        <a:gd name="T32" fmla="*/ 8601 w 9310"/>
                        <a:gd name="T33" fmla="*/ 8894 h 12286"/>
                        <a:gd name="T34" fmla="*/ 8370 w 9310"/>
                        <a:gd name="T35" fmla="*/ 8615 h 12286"/>
                        <a:gd name="T36" fmla="*/ 8349 w 9310"/>
                        <a:gd name="T37" fmla="*/ 1870 h 12286"/>
                        <a:gd name="T38" fmla="*/ 8255 w 9310"/>
                        <a:gd name="T39" fmla="*/ 1503 h 12286"/>
                        <a:gd name="T40" fmla="*/ 8035 w 9310"/>
                        <a:gd name="T41" fmla="*/ 1209 h 12286"/>
                        <a:gd name="T42" fmla="*/ 7720 w 9310"/>
                        <a:gd name="T43" fmla="*/ 1018 h 12286"/>
                        <a:gd name="T44" fmla="*/ 7390 w 9310"/>
                        <a:gd name="T45" fmla="*/ 960 h 12286"/>
                        <a:gd name="T46" fmla="*/ 1680 w 9310"/>
                        <a:gd name="T47" fmla="*/ 989 h 12286"/>
                        <a:gd name="T48" fmla="*/ 1346 w 9310"/>
                        <a:gd name="T49" fmla="*/ 1150 h 12286"/>
                        <a:gd name="T50" fmla="*/ 1098 w 9310"/>
                        <a:gd name="T51" fmla="*/ 1423 h 12286"/>
                        <a:gd name="T52" fmla="*/ 970 w 9310"/>
                        <a:gd name="T53" fmla="*/ 1774 h 12286"/>
                        <a:gd name="T54" fmla="*/ 962 w 9310"/>
                        <a:gd name="T55" fmla="*/ 10904 h 12286"/>
                        <a:gd name="T56" fmla="*/ 1091 w 9310"/>
                        <a:gd name="T57" fmla="*/ 11185 h 12286"/>
                        <a:gd name="T58" fmla="*/ 1405 w 9310"/>
                        <a:gd name="T59" fmla="*/ 11326 h 12286"/>
                        <a:gd name="T60" fmla="*/ 1677 w 9310"/>
                        <a:gd name="T61" fmla="*/ 11273 h 12286"/>
                        <a:gd name="T62" fmla="*/ 4346 w 9310"/>
                        <a:gd name="T63" fmla="*/ 8559 h 12286"/>
                        <a:gd name="T64" fmla="*/ 4655 w 9310"/>
                        <a:gd name="T65" fmla="*/ 8448 h 12286"/>
                        <a:gd name="T66" fmla="*/ 4964 w 9310"/>
                        <a:gd name="T67" fmla="*/ 8559 h 12286"/>
                        <a:gd name="T68" fmla="*/ 7633 w 9310"/>
                        <a:gd name="T69" fmla="*/ 11273 h 12286"/>
                        <a:gd name="T70" fmla="*/ 7902 w 9310"/>
                        <a:gd name="T71" fmla="*/ 11326 h 12286"/>
                        <a:gd name="T72" fmla="*/ 8215 w 9310"/>
                        <a:gd name="T73" fmla="*/ 11182 h 12286"/>
                        <a:gd name="T74" fmla="*/ 8349 w 9310"/>
                        <a:gd name="T75" fmla="*/ 10897 h 12286"/>
                        <a:gd name="T76" fmla="*/ 8408 w 9310"/>
                        <a:gd name="T77" fmla="*/ 10618 h 12286"/>
                        <a:gd name="T78" fmla="*/ 8687 w 9310"/>
                        <a:gd name="T79" fmla="*/ 10387 h 12286"/>
                        <a:gd name="T80" fmla="*/ 8974 w 9310"/>
                        <a:gd name="T81" fmla="*/ 10387 h 12286"/>
                        <a:gd name="T82" fmla="*/ 9253 w 9310"/>
                        <a:gd name="T83" fmla="*/ 10618 h 12286"/>
                        <a:gd name="T84" fmla="*/ 9309 w 9310"/>
                        <a:gd name="T85" fmla="*/ 10920 h 12286"/>
                        <a:gd name="T86" fmla="*/ 9174 w 9310"/>
                        <a:gd name="T87" fmla="*/ 11466 h 12286"/>
                        <a:gd name="T88" fmla="*/ 8890 w 9310"/>
                        <a:gd name="T89" fmla="*/ 11865 h 12286"/>
                        <a:gd name="T90" fmla="*/ 8474 w 9310"/>
                        <a:gd name="T91" fmla="*/ 12151 h 12286"/>
                        <a:gd name="T92" fmla="*/ 7913 w 9310"/>
                        <a:gd name="T93" fmla="*/ 12286 h 12286"/>
                        <a:gd name="T94" fmla="*/ 7489 w 9310"/>
                        <a:gd name="T95" fmla="*/ 12242 h 12286"/>
                        <a:gd name="T96" fmla="*/ 6997 w 9310"/>
                        <a:gd name="T97" fmla="*/ 12001 h 12286"/>
                        <a:gd name="T98" fmla="*/ 2472 w 9310"/>
                        <a:gd name="T99" fmla="*/ 11859 h 12286"/>
                        <a:gd name="T100" fmla="*/ 2080 w 9310"/>
                        <a:gd name="T101" fmla="*/ 12145 h 12286"/>
                        <a:gd name="T102" fmla="*/ 1545 w 9310"/>
                        <a:gd name="T103" fmla="*/ 12285 h 12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9310" h="12286">
                          <a:moveTo>
                            <a:pt x="1447" y="12286"/>
                          </a:moveTo>
                          <a:lnTo>
                            <a:pt x="1375" y="12286"/>
                          </a:lnTo>
                          <a:lnTo>
                            <a:pt x="1232" y="12272"/>
                          </a:lnTo>
                          <a:lnTo>
                            <a:pt x="1093" y="12245"/>
                          </a:lnTo>
                          <a:lnTo>
                            <a:pt x="957" y="12203"/>
                          </a:lnTo>
                          <a:lnTo>
                            <a:pt x="826" y="12150"/>
                          </a:lnTo>
                          <a:lnTo>
                            <a:pt x="700" y="12085"/>
                          </a:lnTo>
                          <a:lnTo>
                            <a:pt x="582" y="12007"/>
                          </a:lnTo>
                          <a:lnTo>
                            <a:pt x="471" y="11918"/>
                          </a:lnTo>
                          <a:lnTo>
                            <a:pt x="419" y="11869"/>
                          </a:lnTo>
                          <a:lnTo>
                            <a:pt x="370" y="11818"/>
                          </a:lnTo>
                          <a:lnTo>
                            <a:pt x="279" y="11710"/>
                          </a:lnTo>
                          <a:lnTo>
                            <a:pt x="202" y="11595"/>
                          </a:lnTo>
                          <a:lnTo>
                            <a:pt x="135" y="11471"/>
                          </a:lnTo>
                          <a:lnTo>
                            <a:pt x="82" y="11343"/>
                          </a:lnTo>
                          <a:lnTo>
                            <a:pt x="42" y="11209"/>
                          </a:lnTo>
                          <a:lnTo>
                            <a:pt x="14" y="11070"/>
                          </a:lnTo>
                          <a:lnTo>
                            <a:pt x="1" y="10927"/>
                          </a:lnTo>
                          <a:lnTo>
                            <a:pt x="0" y="10855"/>
                          </a:lnTo>
                          <a:lnTo>
                            <a:pt x="0" y="1919"/>
                          </a:lnTo>
                          <a:lnTo>
                            <a:pt x="1" y="1821"/>
                          </a:lnTo>
                          <a:lnTo>
                            <a:pt x="22" y="1627"/>
                          </a:lnTo>
                          <a:lnTo>
                            <a:pt x="60" y="1440"/>
                          </a:lnTo>
                          <a:lnTo>
                            <a:pt x="117" y="1260"/>
                          </a:lnTo>
                          <a:lnTo>
                            <a:pt x="189" y="1089"/>
                          </a:lnTo>
                          <a:lnTo>
                            <a:pt x="278" y="924"/>
                          </a:lnTo>
                          <a:lnTo>
                            <a:pt x="382" y="772"/>
                          </a:lnTo>
                          <a:lnTo>
                            <a:pt x="498" y="629"/>
                          </a:lnTo>
                          <a:lnTo>
                            <a:pt x="629" y="498"/>
                          </a:lnTo>
                          <a:lnTo>
                            <a:pt x="772" y="382"/>
                          </a:lnTo>
                          <a:lnTo>
                            <a:pt x="924" y="278"/>
                          </a:lnTo>
                          <a:lnTo>
                            <a:pt x="1088" y="189"/>
                          </a:lnTo>
                          <a:lnTo>
                            <a:pt x="1260" y="117"/>
                          </a:lnTo>
                          <a:lnTo>
                            <a:pt x="1440" y="60"/>
                          </a:lnTo>
                          <a:lnTo>
                            <a:pt x="1627" y="22"/>
                          </a:lnTo>
                          <a:lnTo>
                            <a:pt x="1821" y="1"/>
                          </a:lnTo>
                          <a:lnTo>
                            <a:pt x="1919" y="0"/>
                          </a:lnTo>
                          <a:lnTo>
                            <a:pt x="7390" y="0"/>
                          </a:lnTo>
                          <a:lnTo>
                            <a:pt x="7489" y="1"/>
                          </a:lnTo>
                          <a:lnTo>
                            <a:pt x="7682" y="22"/>
                          </a:lnTo>
                          <a:lnTo>
                            <a:pt x="7869" y="60"/>
                          </a:lnTo>
                          <a:lnTo>
                            <a:pt x="8049" y="117"/>
                          </a:lnTo>
                          <a:lnTo>
                            <a:pt x="8222" y="189"/>
                          </a:lnTo>
                          <a:lnTo>
                            <a:pt x="8385" y="278"/>
                          </a:lnTo>
                          <a:lnTo>
                            <a:pt x="8539" y="382"/>
                          </a:lnTo>
                          <a:lnTo>
                            <a:pt x="8681" y="498"/>
                          </a:lnTo>
                          <a:lnTo>
                            <a:pt x="8811" y="629"/>
                          </a:lnTo>
                          <a:lnTo>
                            <a:pt x="8929" y="772"/>
                          </a:lnTo>
                          <a:lnTo>
                            <a:pt x="9033" y="924"/>
                          </a:lnTo>
                          <a:lnTo>
                            <a:pt x="9120" y="1089"/>
                          </a:lnTo>
                          <a:lnTo>
                            <a:pt x="9194" y="1260"/>
                          </a:lnTo>
                          <a:lnTo>
                            <a:pt x="9250" y="1440"/>
                          </a:lnTo>
                          <a:lnTo>
                            <a:pt x="9289" y="1627"/>
                          </a:lnTo>
                          <a:lnTo>
                            <a:pt x="9308" y="1821"/>
                          </a:lnTo>
                          <a:lnTo>
                            <a:pt x="9310" y="1919"/>
                          </a:lnTo>
                          <a:lnTo>
                            <a:pt x="9310" y="8471"/>
                          </a:lnTo>
                          <a:lnTo>
                            <a:pt x="9308" y="8521"/>
                          </a:lnTo>
                          <a:lnTo>
                            <a:pt x="9289" y="8615"/>
                          </a:lnTo>
                          <a:lnTo>
                            <a:pt x="9253" y="8700"/>
                          </a:lnTo>
                          <a:lnTo>
                            <a:pt x="9201" y="8777"/>
                          </a:lnTo>
                          <a:lnTo>
                            <a:pt x="9136" y="8842"/>
                          </a:lnTo>
                          <a:lnTo>
                            <a:pt x="9058" y="8894"/>
                          </a:lnTo>
                          <a:lnTo>
                            <a:pt x="8974" y="8930"/>
                          </a:lnTo>
                          <a:lnTo>
                            <a:pt x="8880" y="8949"/>
                          </a:lnTo>
                          <a:lnTo>
                            <a:pt x="8830" y="8952"/>
                          </a:lnTo>
                          <a:lnTo>
                            <a:pt x="8781" y="8949"/>
                          </a:lnTo>
                          <a:lnTo>
                            <a:pt x="8687" y="8930"/>
                          </a:lnTo>
                          <a:lnTo>
                            <a:pt x="8601" y="8894"/>
                          </a:lnTo>
                          <a:lnTo>
                            <a:pt x="8524" y="8842"/>
                          </a:lnTo>
                          <a:lnTo>
                            <a:pt x="8460" y="8777"/>
                          </a:lnTo>
                          <a:lnTo>
                            <a:pt x="8408" y="8700"/>
                          </a:lnTo>
                          <a:lnTo>
                            <a:pt x="8370" y="8615"/>
                          </a:lnTo>
                          <a:lnTo>
                            <a:pt x="8352" y="8521"/>
                          </a:lnTo>
                          <a:lnTo>
                            <a:pt x="8350" y="8471"/>
                          </a:lnTo>
                          <a:lnTo>
                            <a:pt x="8350" y="1919"/>
                          </a:lnTo>
                          <a:lnTo>
                            <a:pt x="8349" y="1870"/>
                          </a:lnTo>
                          <a:lnTo>
                            <a:pt x="8340" y="1774"/>
                          </a:lnTo>
                          <a:lnTo>
                            <a:pt x="8320" y="1680"/>
                          </a:lnTo>
                          <a:lnTo>
                            <a:pt x="8293" y="1590"/>
                          </a:lnTo>
                          <a:lnTo>
                            <a:pt x="8255" y="1503"/>
                          </a:lnTo>
                          <a:lnTo>
                            <a:pt x="8211" y="1423"/>
                          </a:lnTo>
                          <a:lnTo>
                            <a:pt x="8160" y="1346"/>
                          </a:lnTo>
                          <a:lnTo>
                            <a:pt x="8101" y="1274"/>
                          </a:lnTo>
                          <a:lnTo>
                            <a:pt x="8035" y="1209"/>
                          </a:lnTo>
                          <a:lnTo>
                            <a:pt x="7964" y="1150"/>
                          </a:lnTo>
                          <a:lnTo>
                            <a:pt x="7888" y="1099"/>
                          </a:lnTo>
                          <a:lnTo>
                            <a:pt x="7806" y="1054"/>
                          </a:lnTo>
                          <a:lnTo>
                            <a:pt x="7720" y="1018"/>
                          </a:lnTo>
                          <a:lnTo>
                            <a:pt x="7630" y="989"/>
                          </a:lnTo>
                          <a:lnTo>
                            <a:pt x="7537" y="970"/>
                          </a:lnTo>
                          <a:lnTo>
                            <a:pt x="7440" y="960"/>
                          </a:lnTo>
                          <a:lnTo>
                            <a:pt x="7390" y="960"/>
                          </a:lnTo>
                          <a:lnTo>
                            <a:pt x="1919" y="960"/>
                          </a:lnTo>
                          <a:lnTo>
                            <a:pt x="1870" y="960"/>
                          </a:lnTo>
                          <a:lnTo>
                            <a:pt x="1774" y="970"/>
                          </a:lnTo>
                          <a:lnTo>
                            <a:pt x="1680" y="989"/>
                          </a:lnTo>
                          <a:lnTo>
                            <a:pt x="1589" y="1018"/>
                          </a:lnTo>
                          <a:lnTo>
                            <a:pt x="1503" y="1054"/>
                          </a:lnTo>
                          <a:lnTo>
                            <a:pt x="1422" y="1099"/>
                          </a:lnTo>
                          <a:lnTo>
                            <a:pt x="1346" y="1150"/>
                          </a:lnTo>
                          <a:lnTo>
                            <a:pt x="1274" y="1209"/>
                          </a:lnTo>
                          <a:lnTo>
                            <a:pt x="1209" y="1274"/>
                          </a:lnTo>
                          <a:lnTo>
                            <a:pt x="1150" y="1346"/>
                          </a:lnTo>
                          <a:lnTo>
                            <a:pt x="1098" y="1423"/>
                          </a:lnTo>
                          <a:lnTo>
                            <a:pt x="1054" y="1503"/>
                          </a:lnTo>
                          <a:lnTo>
                            <a:pt x="1018" y="1590"/>
                          </a:lnTo>
                          <a:lnTo>
                            <a:pt x="989" y="1680"/>
                          </a:lnTo>
                          <a:lnTo>
                            <a:pt x="970" y="1774"/>
                          </a:lnTo>
                          <a:lnTo>
                            <a:pt x="960" y="1870"/>
                          </a:lnTo>
                          <a:lnTo>
                            <a:pt x="960" y="1919"/>
                          </a:lnTo>
                          <a:lnTo>
                            <a:pt x="960" y="10855"/>
                          </a:lnTo>
                          <a:lnTo>
                            <a:pt x="962" y="10904"/>
                          </a:lnTo>
                          <a:lnTo>
                            <a:pt x="978" y="10995"/>
                          </a:lnTo>
                          <a:lnTo>
                            <a:pt x="1011" y="11078"/>
                          </a:lnTo>
                          <a:lnTo>
                            <a:pt x="1061" y="11152"/>
                          </a:lnTo>
                          <a:lnTo>
                            <a:pt x="1091" y="11185"/>
                          </a:lnTo>
                          <a:lnTo>
                            <a:pt x="1129" y="11218"/>
                          </a:lnTo>
                          <a:lnTo>
                            <a:pt x="1212" y="11271"/>
                          </a:lnTo>
                          <a:lnTo>
                            <a:pt x="1306" y="11307"/>
                          </a:lnTo>
                          <a:lnTo>
                            <a:pt x="1405" y="11326"/>
                          </a:lnTo>
                          <a:lnTo>
                            <a:pt x="1456" y="11327"/>
                          </a:lnTo>
                          <a:lnTo>
                            <a:pt x="1504" y="11325"/>
                          </a:lnTo>
                          <a:lnTo>
                            <a:pt x="1595" y="11307"/>
                          </a:lnTo>
                          <a:lnTo>
                            <a:pt x="1677" y="11273"/>
                          </a:lnTo>
                          <a:lnTo>
                            <a:pt x="1751" y="11222"/>
                          </a:lnTo>
                          <a:lnTo>
                            <a:pt x="1784" y="11191"/>
                          </a:lnTo>
                          <a:lnTo>
                            <a:pt x="4310" y="8592"/>
                          </a:lnTo>
                          <a:lnTo>
                            <a:pt x="4346" y="8559"/>
                          </a:lnTo>
                          <a:lnTo>
                            <a:pt x="4426" y="8505"/>
                          </a:lnTo>
                          <a:lnTo>
                            <a:pt x="4513" y="8468"/>
                          </a:lnTo>
                          <a:lnTo>
                            <a:pt x="4607" y="8449"/>
                          </a:lnTo>
                          <a:lnTo>
                            <a:pt x="4655" y="8448"/>
                          </a:lnTo>
                          <a:lnTo>
                            <a:pt x="4703" y="8449"/>
                          </a:lnTo>
                          <a:lnTo>
                            <a:pt x="4797" y="8468"/>
                          </a:lnTo>
                          <a:lnTo>
                            <a:pt x="4885" y="8505"/>
                          </a:lnTo>
                          <a:lnTo>
                            <a:pt x="4964" y="8559"/>
                          </a:lnTo>
                          <a:lnTo>
                            <a:pt x="4999" y="8592"/>
                          </a:lnTo>
                          <a:lnTo>
                            <a:pt x="7527" y="11191"/>
                          </a:lnTo>
                          <a:lnTo>
                            <a:pt x="7560" y="11222"/>
                          </a:lnTo>
                          <a:lnTo>
                            <a:pt x="7633" y="11273"/>
                          </a:lnTo>
                          <a:lnTo>
                            <a:pt x="7714" y="11307"/>
                          </a:lnTo>
                          <a:lnTo>
                            <a:pt x="7803" y="11325"/>
                          </a:lnTo>
                          <a:lnTo>
                            <a:pt x="7852" y="11327"/>
                          </a:lnTo>
                          <a:lnTo>
                            <a:pt x="7902" y="11326"/>
                          </a:lnTo>
                          <a:lnTo>
                            <a:pt x="8002" y="11306"/>
                          </a:lnTo>
                          <a:lnTo>
                            <a:pt x="8095" y="11270"/>
                          </a:lnTo>
                          <a:lnTo>
                            <a:pt x="8179" y="11215"/>
                          </a:lnTo>
                          <a:lnTo>
                            <a:pt x="8215" y="11182"/>
                          </a:lnTo>
                          <a:lnTo>
                            <a:pt x="8248" y="11148"/>
                          </a:lnTo>
                          <a:lnTo>
                            <a:pt x="8298" y="11073"/>
                          </a:lnTo>
                          <a:lnTo>
                            <a:pt x="8331" y="10989"/>
                          </a:lnTo>
                          <a:lnTo>
                            <a:pt x="8349" y="10897"/>
                          </a:lnTo>
                          <a:lnTo>
                            <a:pt x="8350" y="10847"/>
                          </a:lnTo>
                          <a:lnTo>
                            <a:pt x="8352" y="10798"/>
                          </a:lnTo>
                          <a:lnTo>
                            <a:pt x="8370" y="10704"/>
                          </a:lnTo>
                          <a:lnTo>
                            <a:pt x="8408" y="10618"/>
                          </a:lnTo>
                          <a:lnTo>
                            <a:pt x="8460" y="10541"/>
                          </a:lnTo>
                          <a:lnTo>
                            <a:pt x="8524" y="10477"/>
                          </a:lnTo>
                          <a:lnTo>
                            <a:pt x="8601" y="10425"/>
                          </a:lnTo>
                          <a:lnTo>
                            <a:pt x="8687" y="10387"/>
                          </a:lnTo>
                          <a:lnTo>
                            <a:pt x="8781" y="10369"/>
                          </a:lnTo>
                          <a:lnTo>
                            <a:pt x="8830" y="10367"/>
                          </a:lnTo>
                          <a:lnTo>
                            <a:pt x="8880" y="10369"/>
                          </a:lnTo>
                          <a:lnTo>
                            <a:pt x="8974" y="10387"/>
                          </a:lnTo>
                          <a:lnTo>
                            <a:pt x="9058" y="10425"/>
                          </a:lnTo>
                          <a:lnTo>
                            <a:pt x="9136" y="10477"/>
                          </a:lnTo>
                          <a:lnTo>
                            <a:pt x="9201" y="10541"/>
                          </a:lnTo>
                          <a:lnTo>
                            <a:pt x="9253" y="10618"/>
                          </a:lnTo>
                          <a:lnTo>
                            <a:pt x="9289" y="10704"/>
                          </a:lnTo>
                          <a:lnTo>
                            <a:pt x="9308" y="10798"/>
                          </a:lnTo>
                          <a:lnTo>
                            <a:pt x="9310" y="10847"/>
                          </a:lnTo>
                          <a:lnTo>
                            <a:pt x="9309" y="10920"/>
                          </a:lnTo>
                          <a:lnTo>
                            <a:pt x="9295" y="11063"/>
                          </a:lnTo>
                          <a:lnTo>
                            <a:pt x="9267" y="11202"/>
                          </a:lnTo>
                          <a:lnTo>
                            <a:pt x="9227" y="11336"/>
                          </a:lnTo>
                          <a:lnTo>
                            <a:pt x="9174" y="11466"/>
                          </a:lnTo>
                          <a:lnTo>
                            <a:pt x="9107" y="11588"/>
                          </a:lnTo>
                          <a:lnTo>
                            <a:pt x="9030" y="11705"/>
                          </a:lnTo>
                          <a:lnTo>
                            <a:pt x="8939" y="11814"/>
                          </a:lnTo>
                          <a:lnTo>
                            <a:pt x="8890" y="11865"/>
                          </a:lnTo>
                          <a:lnTo>
                            <a:pt x="8837" y="11915"/>
                          </a:lnTo>
                          <a:lnTo>
                            <a:pt x="8724" y="12006"/>
                          </a:lnTo>
                          <a:lnTo>
                            <a:pt x="8602" y="12085"/>
                          </a:lnTo>
                          <a:lnTo>
                            <a:pt x="8474" y="12151"/>
                          </a:lnTo>
                          <a:lnTo>
                            <a:pt x="8340" y="12206"/>
                          </a:lnTo>
                          <a:lnTo>
                            <a:pt x="8200" y="12246"/>
                          </a:lnTo>
                          <a:lnTo>
                            <a:pt x="8058" y="12273"/>
                          </a:lnTo>
                          <a:lnTo>
                            <a:pt x="7913" y="12286"/>
                          </a:lnTo>
                          <a:lnTo>
                            <a:pt x="7841" y="12286"/>
                          </a:lnTo>
                          <a:lnTo>
                            <a:pt x="7767" y="12285"/>
                          </a:lnTo>
                          <a:lnTo>
                            <a:pt x="7626" y="12269"/>
                          </a:lnTo>
                          <a:lnTo>
                            <a:pt x="7489" y="12242"/>
                          </a:lnTo>
                          <a:lnTo>
                            <a:pt x="7358" y="12200"/>
                          </a:lnTo>
                          <a:lnTo>
                            <a:pt x="7232" y="12147"/>
                          </a:lnTo>
                          <a:lnTo>
                            <a:pt x="7111" y="12079"/>
                          </a:lnTo>
                          <a:lnTo>
                            <a:pt x="6997" y="12001"/>
                          </a:lnTo>
                          <a:lnTo>
                            <a:pt x="6889" y="11911"/>
                          </a:lnTo>
                          <a:lnTo>
                            <a:pt x="6839" y="11859"/>
                          </a:lnTo>
                          <a:lnTo>
                            <a:pt x="4655" y="9615"/>
                          </a:lnTo>
                          <a:lnTo>
                            <a:pt x="2472" y="11859"/>
                          </a:lnTo>
                          <a:lnTo>
                            <a:pt x="2422" y="11909"/>
                          </a:lnTo>
                          <a:lnTo>
                            <a:pt x="2315" y="12000"/>
                          </a:lnTo>
                          <a:lnTo>
                            <a:pt x="2201" y="12079"/>
                          </a:lnTo>
                          <a:lnTo>
                            <a:pt x="2080" y="12145"/>
                          </a:lnTo>
                          <a:lnTo>
                            <a:pt x="1955" y="12199"/>
                          </a:lnTo>
                          <a:lnTo>
                            <a:pt x="1823" y="12240"/>
                          </a:lnTo>
                          <a:lnTo>
                            <a:pt x="1686" y="12269"/>
                          </a:lnTo>
                          <a:lnTo>
                            <a:pt x="1545" y="12285"/>
                          </a:lnTo>
                          <a:lnTo>
                            <a:pt x="1473" y="12286"/>
                          </a:lnTo>
                          <a:lnTo>
                            <a:pt x="1460" y="12286"/>
                          </a:lnTo>
                          <a:lnTo>
                            <a:pt x="1447" y="12286"/>
                          </a:lnTo>
                          <a:close/>
                        </a:path>
                      </a:pathLst>
                    </a:custGeom>
                    <a:solidFill>
                      <a:srgbClr val="263164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grpSp>
                  <p:nvGrpSpPr>
                    <p:cNvPr id="47" name="Group 12">
                      <a:extLst>
                        <a:ext uri="{FF2B5EF4-FFF2-40B4-BE49-F238E27FC236}">
                          <a16:creationId xmlns:a16="http://schemas.microsoft.com/office/drawing/2014/main" id="{E2BC8FC8-0F7F-0E47-8191-AD457419221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5541" y="1518066"/>
                      <a:ext cx="211943" cy="168596"/>
                      <a:chOff x="6124" y="305"/>
                      <a:chExt cx="841" cy="669"/>
                    </a:xfrm>
                    <a:solidFill>
                      <a:srgbClr val="263164"/>
                    </a:solidFill>
                  </p:grpSpPr>
                  <p:sp>
                    <p:nvSpPr>
                      <p:cNvPr id="48" name="Freeform 13">
                        <a:extLst>
                          <a:ext uri="{FF2B5EF4-FFF2-40B4-BE49-F238E27FC236}">
                            <a16:creationId xmlns:a16="http://schemas.microsoft.com/office/drawing/2014/main" id="{D369F3F2-6C9F-4041-9666-795C6153A2B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44" y="440"/>
                        <a:ext cx="601" cy="534"/>
                      </a:xfrm>
                      <a:custGeom>
                        <a:avLst/>
                        <a:gdLst>
                          <a:gd name="T0" fmla="*/ 902 w 1802"/>
                          <a:gd name="T1" fmla="*/ 0 h 1602"/>
                          <a:gd name="T2" fmla="*/ 2 w 1802"/>
                          <a:gd name="T3" fmla="*/ 742 h 1602"/>
                          <a:gd name="T4" fmla="*/ 2 w 1802"/>
                          <a:gd name="T5" fmla="*/ 743 h 1602"/>
                          <a:gd name="T6" fmla="*/ 2 w 1802"/>
                          <a:gd name="T7" fmla="*/ 746 h 1602"/>
                          <a:gd name="T8" fmla="*/ 0 w 1802"/>
                          <a:gd name="T9" fmla="*/ 749 h 1602"/>
                          <a:gd name="T10" fmla="*/ 0 w 1802"/>
                          <a:gd name="T11" fmla="*/ 751 h 1602"/>
                          <a:gd name="T12" fmla="*/ 0 w 1802"/>
                          <a:gd name="T13" fmla="*/ 1501 h 1602"/>
                          <a:gd name="T14" fmla="*/ 2 w 1802"/>
                          <a:gd name="T15" fmla="*/ 1521 h 1602"/>
                          <a:gd name="T16" fmla="*/ 16 w 1802"/>
                          <a:gd name="T17" fmla="*/ 1557 h 1602"/>
                          <a:gd name="T18" fmla="*/ 30 w 1802"/>
                          <a:gd name="T19" fmla="*/ 1572 h 1602"/>
                          <a:gd name="T20" fmla="*/ 45 w 1802"/>
                          <a:gd name="T21" fmla="*/ 1586 h 1602"/>
                          <a:gd name="T22" fmla="*/ 81 w 1802"/>
                          <a:gd name="T23" fmla="*/ 1601 h 1602"/>
                          <a:gd name="T24" fmla="*/ 100 w 1802"/>
                          <a:gd name="T25" fmla="*/ 1602 h 1602"/>
                          <a:gd name="T26" fmla="*/ 702 w 1802"/>
                          <a:gd name="T27" fmla="*/ 1602 h 1602"/>
                          <a:gd name="T28" fmla="*/ 702 w 1802"/>
                          <a:gd name="T29" fmla="*/ 1001 h 1602"/>
                          <a:gd name="T30" fmla="*/ 1102 w 1802"/>
                          <a:gd name="T31" fmla="*/ 1001 h 1602"/>
                          <a:gd name="T32" fmla="*/ 1102 w 1802"/>
                          <a:gd name="T33" fmla="*/ 1602 h 1602"/>
                          <a:gd name="T34" fmla="*/ 1703 w 1802"/>
                          <a:gd name="T35" fmla="*/ 1602 h 1602"/>
                          <a:gd name="T36" fmla="*/ 1723 w 1802"/>
                          <a:gd name="T37" fmla="*/ 1601 h 1602"/>
                          <a:gd name="T38" fmla="*/ 1758 w 1802"/>
                          <a:gd name="T39" fmla="*/ 1586 h 1602"/>
                          <a:gd name="T40" fmla="*/ 1773 w 1802"/>
                          <a:gd name="T41" fmla="*/ 1572 h 1602"/>
                          <a:gd name="T42" fmla="*/ 1786 w 1802"/>
                          <a:gd name="T43" fmla="*/ 1557 h 1602"/>
                          <a:gd name="T44" fmla="*/ 1802 w 1802"/>
                          <a:gd name="T45" fmla="*/ 1521 h 1602"/>
                          <a:gd name="T46" fmla="*/ 1802 w 1802"/>
                          <a:gd name="T47" fmla="*/ 1501 h 1602"/>
                          <a:gd name="T48" fmla="*/ 1802 w 1802"/>
                          <a:gd name="T49" fmla="*/ 751 h 1602"/>
                          <a:gd name="T50" fmla="*/ 1802 w 1802"/>
                          <a:gd name="T51" fmla="*/ 745 h 1602"/>
                          <a:gd name="T52" fmla="*/ 1801 w 1802"/>
                          <a:gd name="T53" fmla="*/ 742 h 1602"/>
                          <a:gd name="T54" fmla="*/ 902 w 1802"/>
                          <a:gd name="T55" fmla="*/ 0 h 160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</a:cxnLst>
                        <a:rect l="0" t="0" r="r" b="b"/>
                        <a:pathLst>
                          <a:path w="1802" h="1602">
                            <a:moveTo>
                              <a:pt x="902" y="0"/>
                            </a:moveTo>
                            <a:lnTo>
                              <a:pt x="2" y="742"/>
                            </a:lnTo>
                            <a:lnTo>
                              <a:pt x="2" y="743"/>
                            </a:lnTo>
                            <a:lnTo>
                              <a:pt x="2" y="746"/>
                            </a:lnTo>
                            <a:lnTo>
                              <a:pt x="0" y="749"/>
                            </a:lnTo>
                            <a:lnTo>
                              <a:pt x="0" y="751"/>
                            </a:lnTo>
                            <a:lnTo>
                              <a:pt x="0" y="1501"/>
                            </a:lnTo>
                            <a:lnTo>
                              <a:pt x="2" y="1521"/>
                            </a:lnTo>
                            <a:lnTo>
                              <a:pt x="16" y="1557"/>
                            </a:lnTo>
                            <a:lnTo>
                              <a:pt x="30" y="1572"/>
                            </a:lnTo>
                            <a:lnTo>
                              <a:pt x="45" y="1586"/>
                            </a:lnTo>
                            <a:lnTo>
                              <a:pt x="81" y="1601"/>
                            </a:lnTo>
                            <a:lnTo>
                              <a:pt x="100" y="1602"/>
                            </a:lnTo>
                            <a:lnTo>
                              <a:pt x="702" y="1602"/>
                            </a:lnTo>
                            <a:lnTo>
                              <a:pt x="702" y="1001"/>
                            </a:lnTo>
                            <a:lnTo>
                              <a:pt x="1102" y="1001"/>
                            </a:lnTo>
                            <a:lnTo>
                              <a:pt x="1102" y="1602"/>
                            </a:lnTo>
                            <a:lnTo>
                              <a:pt x="1703" y="1602"/>
                            </a:lnTo>
                            <a:lnTo>
                              <a:pt x="1723" y="1601"/>
                            </a:lnTo>
                            <a:lnTo>
                              <a:pt x="1758" y="1586"/>
                            </a:lnTo>
                            <a:lnTo>
                              <a:pt x="1773" y="1572"/>
                            </a:lnTo>
                            <a:lnTo>
                              <a:pt x="1786" y="1557"/>
                            </a:lnTo>
                            <a:lnTo>
                              <a:pt x="1802" y="1521"/>
                            </a:lnTo>
                            <a:lnTo>
                              <a:pt x="1802" y="1501"/>
                            </a:lnTo>
                            <a:lnTo>
                              <a:pt x="1802" y="751"/>
                            </a:lnTo>
                            <a:lnTo>
                              <a:pt x="1802" y="745"/>
                            </a:lnTo>
                            <a:lnTo>
                              <a:pt x="1801" y="742"/>
                            </a:lnTo>
                            <a:lnTo>
                              <a:pt x="902" y="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49" name="Freeform 14">
                        <a:extLst>
                          <a:ext uri="{FF2B5EF4-FFF2-40B4-BE49-F238E27FC236}">
                            <a16:creationId xmlns:a16="http://schemas.microsoft.com/office/drawing/2014/main" id="{3FDBC02B-B026-0241-92CD-896C69D1631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124" y="305"/>
                        <a:ext cx="841" cy="394"/>
                      </a:xfrm>
                      <a:custGeom>
                        <a:avLst/>
                        <a:gdLst>
                          <a:gd name="T0" fmla="*/ 2505 w 2522"/>
                          <a:gd name="T1" fmla="*/ 978 h 1181"/>
                          <a:gd name="T2" fmla="*/ 2162 w 2522"/>
                          <a:gd name="T3" fmla="*/ 694 h 1181"/>
                          <a:gd name="T4" fmla="*/ 2162 w 2522"/>
                          <a:gd name="T5" fmla="*/ 54 h 1181"/>
                          <a:gd name="T6" fmla="*/ 2162 w 2522"/>
                          <a:gd name="T7" fmla="*/ 44 h 1181"/>
                          <a:gd name="T8" fmla="*/ 2155 w 2522"/>
                          <a:gd name="T9" fmla="*/ 26 h 1181"/>
                          <a:gd name="T10" fmla="*/ 2149 w 2522"/>
                          <a:gd name="T11" fmla="*/ 18 h 1181"/>
                          <a:gd name="T12" fmla="*/ 2141 w 2522"/>
                          <a:gd name="T13" fmla="*/ 13 h 1181"/>
                          <a:gd name="T14" fmla="*/ 2123 w 2522"/>
                          <a:gd name="T15" fmla="*/ 5 h 1181"/>
                          <a:gd name="T16" fmla="*/ 2113 w 2522"/>
                          <a:gd name="T17" fmla="*/ 5 h 1181"/>
                          <a:gd name="T18" fmla="*/ 1812 w 2522"/>
                          <a:gd name="T19" fmla="*/ 5 h 1181"/>
                          <a:gd name="T20" fmla="*/ 1802 w 2522"/>
                          <a:gd name="T21" fmla="*/ 5 h 1181"/>
                          <a:gd name="T22" fmla="*/ 1783 w 2522"/>
                          <a:gd name="T23" fmla="*/ 13 h 1181"/>
                          <a:gd name="T24" fmla="*/ 1776 w 2522"/>
                          <a:gd name="T25" fmla="*/ 18 h 1181"/>
                          <a:gd name="T26" fmla="*/ 1770 w 2522"/>
                          <a:gd name="T27" fmla="*/ 26 h 1181"/>
                          <a:gd name="T28" fmla="*/ 1763 w 2522"/>
                          <a:gd name="T29" fmla="*/ 44 h 1181"/>
                          <a:gd name="T30" fmla="*/ 1762 w 2522"/>
                          <a:gd name="T31" fmla="*/ 54 h 1181"/>
                          <a:gd name="T32" fmla="*/ 1762 w 2522"/>
                          <a:gd name="T33" fmla="*/ 360 h 1181"/>
                          <a:gd name="T34" fmla="*/ 1380 w 2522"/>
                          <a:gd name="T35" fmla="*/ 41 h 1181"/>
                          <a:gd name="T36" fmla="*/ 1354 w 2522"/>
                          <a:gd name="T37" fmla="*/ 23 h 1181"/>
                          <a:gd name="T38" fmla="*/ 1295 w 2522"/>
                          <a:gd name="T39" fmla="*/ 1 h 1181"/>
                          <a:gd name="T40" fmla="*/ 1262 w 2522"/>
                          <a:gd name="T41" fmla="*/ 0 h 1181"/>
                          <a:gd name="T42" fmla="*/ 1227 w 2522"/>
                          <a:gd name="T43" fmla="*/ 1 h 1181"/>
                          <a:gd name="T44" fmla="*/ 1168 w 2522"/>
                          <a:gd name="T45" fmla="*/ 23 h 1181"/>
                          <a:gd name="T46" fmla="*/ 1142 w 2522"/>
                          <a:gd name="T47" fmla="*/ 41 h 1181"/>
                          <a:gd name="T48" fmla="*/ 17 w 2522"/>
                          <a:gd name="T49" fmla="*/ 978 h 1181"/>
                          <a:gd name="T50" fmla="*/ 10 w 2522"/>
                          <a:gd name="T51" fmla="*/ 985 h 1181"/>
                          <a:gd name="T52" fmla="*/ 1 w 2522"/>
                          <a:gd name="T53" fmla="*/ 1001 h 1181"/>
                          <a:gd name="T54" fmla="*/ 0 w 2522"/>
                          <a:gd name="T55" fmla="*/ 1012 h 1181"/>
                          <a:gd name="T56" fmla="*/ 0 w 2522"/>
                          <a:gd name="T57" fmla="*/ 1023 h 1181"/>
                          <a:gd name="T58" fmla="*/ 6 w 2522"/>
                          <a:gd name="T59" fmla="*/ 1040 h 1181"/>
                          <a:gd name="T60" fmla="*/ 12 w 2522"/>
                          <a:gd name="T61" fmla="*/ 1048 h 1181"/>
                          <a:gd name="T62" fmla="*/ 108 w 2522"/>
                          <a:gd name="T63" fmla="*/ 1164 h 1181"/>
                          <a:gd name="T64" fmla="*/ 122 w 2522"/>
                          <a:gd name="T65" fmla="*/ 1177 h 1181"/>
                          <a:gd name="T66" fmla="*/ 141 w 2522"/>
                          <a:gd name="T67" fmla="*/ 1181 h 1181"/>
                          <a:gd name="T68" fmla="*/ 160 w 2522"/>
                          <a:gd name="T69" fmla="*/ 1181 h 1181"/>
                          <a:gd name="T70" fmla="*/ 179 w 2522"/>
                          <a:gd name="T71" fmla="*/ 1171 h 1181"/>
                          <a:gd name="T72" fmla="*/ 1262 w 2522"/>
                          <a:gd name="T73" fmla="*/ 268 h 1181"/>
                          <a:gd name="T74" fmla="*/ 2344 w 2522"/>
                          <a:gd name="T75" fmla="*/ 1171 h 1181"/>
                          <a:gd name="T76" fmla="*/ 2358 w 2522"/>
                          <a:gd name="T77" fmla="*/ 1180 h 1181"/>
                          <a:gd name="T78" fmla="*/ 2377 w 2522"/>
                          <a:gd name="T79" fmla="*/ 1181 h 1181"/>
                          <a:gd name="T80" fmla="*/ 2383 w 2522"/>
                          <a:gd name="T81" fmla="*/ 1181 h 1181"/>
                          <a:gd name="T82" fmla="*/ 2401 w 2522"/>
                          <a:gd name="T83" fmla="*/ 1177 h 1181"/>
                          <a:gd name="T84" fmla="*/ 2414 w 2522"/>
                          <a:gd name="T85" fmla="*/ 1164 h 1181"/>
                          <a:gd name="T86" fmla="*/ 2512 w 2522"/>
                          <a:gd name="T87" fmla="*/ 1048 h 1181"/>
                          <a:gd name="T88" fmla="*/ 2518 w 2522"/>
                          <a:gd name="T89" fmla="*/ 1040 h 1181"/>
                          <a:gd name="T90" fmla="*/ 2522 w 2522"/>
                          <a:gd name="T91" fmla="*/ 1023 h 1181"/>
                          <a:gd name="T92" fmla="*/ 2522 w 2522"/>
                          <a:gd name="T93" fmla="*/ 1012 h 1181"/>
                          <a:gd name="T94" fmla="*/ 2521 w 2522"/>
                          <a:gd name="T95" fmla="*/ 1001 h 1181"/>
                          <a:gd name="T96" fmla="*/ 2512 w 2522"/>
                          <a:gd name="T97" fmla="*/ 985 h 1181"/>
                          <a:gd name="T98" fmla="*/ 2505 w 2522"/>
                          <a:gd name="T99" fmla="*/ 978 h 118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522" h="1181">
                            <a:moveTo>
                              <a:pt x="2505" y="978"/>
                            </a:moveTo>
                            <a:lnTo>
                              <a:pt x="2162" y="694"/>
                            </a:lnTo>
                            <a:lnTo>
                              <a:pt x="2162" y="54"/>
                            </a:lnTo>
                            <a:lnTo>
                              <a:pt x="2162" y="44"/>
                            </a:lnTo>
                            <a:lnTo>
                              <a:pt x="2155" y="26"/>
                            </a:lnTo>
                            <a:lnTo>
                              <a:pt x="2149" y="18"/>
                            </a:lnTo>
                            <a:lnTo>
                              <a:pt x="2141" y="13"/>
                            </a:lnTo>
                            <a:lnTo>
                              <a:pt x="2123" y="5"/>
                            </a:lnTo>
                            <a:lnTo>
                              <a:pt x="2113" y="5"/>
                            </a:lnTo>
                            <a:lnTo>
                              <a:pt x="1812" y="5"/>
                            </a:lnTo>
                            <a:lnTo>
                              <a:pt x="1802" y="5"/>
                            </a:lnTo>
                            <a:lnTo>
                              <a:pt x="1783" y="13"/>
                            </a:lnTo>
                            <a:lnTo>
                              <a:pt x="1776" y="18"/>
                            </a:lnTo>
                            <a:lnTo>
                              <a:pt x="1770" y="26"/>
                            </a:lnTo>
                            <a:lnTo>
                              <a:pt x="1763" y="44"/>
                            </a:lnTo>
                            <a:lnTo>
                              <a:pt x="1762" y="54"/>
                            </a:lnTo>
                            <a:lnTo>
                              <a:pt x="1762" y="360"/>
                            </a:lnTo>
                            <a:lnTo>
                              <a:pt x="1380" y="41"/>
                            </a:lnTo>
                            <a:lnTo>
                              <a:pt x="1354" y="23"/>
                            </a:lnTo>
                            <a:lnTo>
                              <a:pt x="1295" y="1"/>
                            </a:lnTo>
                            <a:lnTo>
                              <a:pt x="1262" y="0"/>
                            </a:lnTo>
                            <a:lnTo>
                              <a:pt x="1227" y="1"/>
                            </a:lnTo>
                            <a:lnTo>
                              <a:pt x="1168" y="23"/>
                            </a:lnTo>
                            <a:lnTo>
                              <a:pt x="1142" y="41"/>
                            </a:lnTo>
                            <a:lnTo>
                              <a:pt x="17" y="978"/>
                            </a:lnTo>
                            <a:lnTo>
                              <a:pt x="10" y="985"/>
                            </a:lnTo>
                            <a:lnTo>
                              <a:pt x="1" y="1001"/>
                            </a:lnTo>
                            <a:lnTo>
                              <a:pt x="0" y="1012"/>
                            </a:lnTo>
                            <a:lnTo>
                              <a:pt x="0" y="1023"/>
                            </a:lnTo>
                            <a:lnTo>
                              <a:pt x="6" y="1040"/>
                            </a:lnTo>
                            <a:lnTo>
                              <a:pt x="12" y="1048"/>
                            </a:lnTo>
                            <a:lnTo>
                              <a:pt x="108" y="1164"/>
                            </a:lnTo>
                            <a:lnTo>
                              <a:pt x="122" y="1177"/>
                            </a:lnTo>
                            <a:lnTo>
                              <a:pt x="141" y="1181"/>
                            </a:lnTo>
                            <a:lnTo>
                              <a:pt x="160" y="1181"/>
                            </a:lnTo>
                            <a:lnTo>
                              <a:pt x="179" y="1171"/>
                            </a:lnTo>
                            <a:lnTo>
                              <a:pt x="1262" y="268"/>
                            </a:lnTo>
                            <a:lnTo>
                              <a:pt x="2344" y="1171"/>
                            </a:lnTo>
                            <a:lnTo>
                              <a:pt x="2358" y="1180"/>
                            </a:lnTo>
                            <a:lnTo>
                              <a:pt x="2377" y="1181"/>
                            </a:lnTo>
                            <a:lnTo>
                              <a:pt x="2383" y="1181"/>
                            </a:lnTo>
                            <a:lnTo>
                              <a:pt x="2401" y="1177"/>
                            </a:lnTo>
                            <a:lnTo>
                              <a:pt x="2414" y="1164"/>
                            </a:lnTo>
                            <a:lnTo>
                              <a:pt x="2512" y="1048"/>
                            </a:lnTo>
                            <a:lnTo>
                              <a:pt x="2518" y="1040"/>
                            </a:lnTo>
                            <a:lnTo>
                              <a:pt x="2522" y="1023"/>
                            </a:lnTo>
                            <a:lnTo>
                              <a:pt x="2522" y="1012"/>
                            </a:lnTo>
                            <a:lnTo>
                              <a:pt x="2521" y="1001"/>
                            </a:lnTo>
                            <a:lnTo>
                              <a:pt x="2512" y="985"/>
                            </a:lnTo>
                            <a:lnTo>
                              <a:pt x="2505" y="978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3" name="Freeform 6">
                    <a:extLst>
                      <a:ext uri="{FF2B5EF4-FFF2-40B4-BE49-F238E27FC236}">
                        <a16:creationId xmlns:a16="http://schemas.microsoft.com/office/drawing/2014/main" id="{3E3C8102-181E-3746-B5BB-90C1AF9339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469576" y="2693065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38" name="자유형 23">
                <a:extLst>
                  <a:ext uri="{FF2B5EF4-FFF2-40B4-BE49-F238E27FC236}">
                    <a16:creationId xmlns:a16="http://schemas.microsoft.com/office/drawing/2014/main" id="{CED23046-67E8-1B4A-B771-57806C014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986" y="3113744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3725E32-9888-3F45-AF98-EAC9CFCE4917}"/>
                </a:ext>
              </a:extLst>
            </p:cNvPr>
            <p:cNvGrpSpPr/>
            <p:nvPr/>
          </p:nvGrpSpPr>
          <p:grpSpPr>
            <a:xfrm>
              <a:off x="225247" y="3767593"/>
              <a:ext cx="669335" cy="612000"/>
              <a:chOff x="305530" y="3569793"/>
              <a:chExt cx="669335" cy="61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373581B-6B6A-C348-AFCD-F4B9D096B512}"/>
                  </a:ext>
                </a:extLst>
              </p:cNvPr>
              <p:cNvSpPr/>
              <p:nvPr/>
            </p:nvSpPr>
            <p:spPr>
              <a:xfrm>
                <a:off x="305530" y="3569793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/>
                    </a:solidFill>
                  </a:rPr>
                  <a:t>RESULT</a:t>
                </a:r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4825CA13-F3B3-894D-B3DD-5E8674CBB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4042" y="3719867"/>
                <a:ext cx="103434" cy="17396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자유형 23">
              <a:extLst>
                <a:ext uri="{FF2B5EF4-FFF2-40B4-BE49-F238E27FC236}">
                  <a16:creationId xmlns:a16="http://schemas.microsoft.com/office/drawing/2014/main" id="{784D19E3-C033-D548-8D51-D9AF4E6A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55" y="3367940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D54E92-E278-2D49-B33B-BCBE2F79D0F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7372" y="2890425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EF9434-DDC8-C840-ACA1-1C81112E2670}"/>
              </a:ext>
            </a:extLst>
          </p:cNvPr>
          <p:cNvSpPr txBox="1"/>
          <p:nvPr/>
        </p:nvSpPr>
        <p:spPr>
          <a:xfrm>
            <a:off x="1950720" y="1305122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8C5DFA-F784-400F-8E2B-BE6F63214EA1}"/>
              </a:ext>
            </a:extLst>
          </p:cNvPr>
          <p:cNvSpPr txBox="1"/>
          <p:nvPr/>
        </p:nvSpPr>
        <p:spPr>
          <a:xfrm>
            <a:off x="1824717" y="1101952"/>
            <a:ext cx="961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다양한 소셜미디어를 이용하는 수많은 사람들의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작은 생각 하나하나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의미있는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인사이트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도출하는 자원이 될 수 있음을 본 프로젝트를 통하여 실제적으로 경험해볼 수 있었다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오늘 나의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just a small comment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에도 힘이 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!”				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김 다 솜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0D9438-AC4E-4C55-9015-DB3229E48E8D}"/>
              </a:ext>
            </a:extLst>
          </p:cNvPr>
          <p:cNvSpPr txBox="1"/>
          <p:nvPr/>
        </p:nvSpPr>
        <p:spPr>
          <a:xfrm>
            <a:off x="1824713" y="2105416"/>
            <a:ext cx="961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코로나 이후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홈트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관심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많이 생겼는데 이렇게 분석해 볼 수 있어서 재밌었다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크롤링도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흥미롭고 중요하지만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발표준비를 하면서 사람들에게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데이터를 더 직관적이고 눈에 띄게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보여주는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시각화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또한 중요하다는 생각이 들었다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기회가 된다면 더 재밌고 직관적인 시각화 방법에 대해 배워보고 싶다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						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문 종 현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B1CDC-FC75-4394-A8FD-B815B114B4A9}"/>
              </a:ext>
            </a:extLst>
          </p:cNvPr>
          <p:cNvSpPr txBox="1"/>
          <p:nvPr/>
        </p:nvSpPr>
        <p:spPr>
          <a:xfrm>
            <a:off x="1824713" y="3400181"/>
            <a:ext cx="961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학습한 내용을 적용하며 데이터 분석 프로젝트를 경험할 수 있어서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의미 있었던 시간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매번 새로운 코드를 배울 때마다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어떠한 식으로 사용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될지에 대해 의문이 있었는데 이번에 직접 고민해보며 결과물을 도출하는 과정을 거치면서 이러한 의문점을 어느정도 해소했다고 생각한다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									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송 우 영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1511F7-14FF-44DD-BE3A-CB1028A67101}"/>
              </a:ext>
            </a:extLst>
          </p:cNvPr>
          <p:cNvSpPr txBox="1"/>
          <p:nvPr/>
        </p:nvSpPr>
        <p:spPr>
          <a:xfrm>
            <a:off x="1824713" y="4602024"/>
            <a:ext cx="961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파이썬 수업에서 배운 다양한 코드들을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직접 수집한 데이터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적용시켜서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얻어내는 과정이 신기했고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집 안에서 생활하는 시간이 많아진 코로나 시국에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홈트에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대한 사람들의 관심이 많아졌다는 것을 다시 한번 느낄 수 있었다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크롤링부터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EDA,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시각화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및 분석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까지 예상치 못한 오류와 결과를 접할 때는 많이 당황도 했지만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윤 다 영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문 종 현 스승님의 팁과 조언으로 위기에서 벗어날 수 있었고 새로운 것을 많이 배우고 얻어가는 프로젝트였다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	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원 석 민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6260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96011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0D90135-19F2-4D40-87CE-4C8183F33D9A}"/>
              </a:ext>
            </a:extLst>
          </p:cNvPr>
          <p:cNvSpPr txBox="1"/>
          <p:nvPr/>
        </p:nvSpPr>
        <p:spPr>
          <a:xfrm>
            <a:off x="4553298" y="3582744"/>
            <a:ext cx="653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286841-F0F9-6147-865C-16CE9BEC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44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592E3-4B12-FE48-86C6-E8EC761E58F3}"/>
              </a:ext>
            </a:extLst>
          </p:cNvPr>
          <p:cNvGrpSpPr/>
          <p:nvPr/>
        </p:nvGrpSpPr>
        <p:grpSpPr>
          <a:xfrm>
            <a:off x="185415" y="275253"/>
            <a:ext cx="807361" cy="6307494"/>
            <a:chOff x="225247" y="228042"/>
            <a:chExt cx="807361" cy="630749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747103E-0E20-3A49-8144-B0D48CCBE26D}"/>
                </a:ext>
              </a:extLst>
            </p:cNvPr>
            <p:cNvGrpSpPr/>
            <p:nvPr/>
          </p:nvGrpSpPr>
          <p:grpSpPr>
            <a:xfrm>
              <a:off x="356112" y="228042"/>
              <a:ext cx="676496" cy="6307494"/>
              <a:chOff x="232986" y="275253"/>
              <a:chExt cx="676496" cy="6307494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E5E399B-B6F2-7043-9923-8344103EDCE8}"/>
                  </a:ext>
                </a:extLst>
              </p:cNvPr>
              <p:cNvGrpSpPr/>
              <p:nvPr/>
            </p:nvGrpSpPr>
            <p:grpSpPr>
              <a:xfrm>
                <a:off x="293661" y="275253"/>
                <a:ext cx="615821" cy="6307494"/>
                <a:chOff x="1202130" y="322464"/>
                <a:chExt cx="615821" cy="6307494"/>
              </a:xfrm>
            </p:grpSpPr>
            <p:sp>
              <p:nvSpPr>
                <p:cNvPr id="40" name="Freeform 6">
                  <a:extLst>
                    <a:ext uri="{FF2B5EF4-FFF2-40B4-BE49-F238E27FC236}">
                      <a16:creationId xmlns:a16="http://schemas.microsoft.com/office/drawing/2014/main" id="{078A5CBE-1521-F743-ACD1-93B626E83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1403026" y="2991623"/>
                  <a:ext cx="157334" cy="139492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rgbClr val="27316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0C5D2B6-9717-3F4A-BEAF-3E7377DC2367}"/>
                    </a:ext>
                  </a:extLst>
                </p:cNvPr>
                <p:cNvGrpSpPr/>
                <p:nvPr/>
              </p:nvGrpSpPr>
              <p:grpSpPr>
                <a:xfrm>
                  <a:off x="1202130" y="322464"/>
                  <a:ext cx="615821" cy="6307494"/>
                  <a:chOff x="405115" y="48856"/>
                  <a:chExt cx="615821" cy="6307494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1E20F877-985F-E142-8A41-CB887C3414A4}"/>
                      </a:ext>
                    </a:extLst>
                  </p:cNvPr>
                  <p:cNvGrpSpPr/>
                  <p:nvPr/>
                </p:nvGrpSpPr>
                <p:grpSpPr>
                  <a:xfrm>
                    <a:off x="405115" y="48856"/>
                    <a:ext cx="615821" cy="6307494"/>
                    <a:chOff x="442034" y="-47297"/>
                    <a:chExt cx="615821" cy="6307494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BFE34B11-0A01-DD47-BCEB-396843AAF4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034" y="-47297"/>
                      <a:ext cx="615821" cy="6307494"/>
                      <a:chOff x="333515" y="211720"/>
                      <a:chExt cx="615821" cy="6307494"/>
                    </a:xfrm>
                  </p:grpSpPr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AD505F25-28B8-1744-B7AB-84F1F9F6D0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3515" y="211720"/>
                        <a:ext cx="615821" cy="6307494"/>
                        <a:chOff x="333515" y="211720"/>
                        <a:chExt cx="615821" cy="6307494"/>
                      </a:xfrm>
                    </p:grpSpPr>
                    <p:sp>
                      <p:nvSpPr>
                        <p:cNvPr id="57" name="직사각형 56">
                          <a:extLst>
                            <a:ext uri="{FF2B5EF4-FFF2-40B4-BE49-F238E27FC236}">
                              <a16:creationId xmlns:a16="http://schemas.microsoft.com/office/drawing/2014/main" id="{B4579160-55CB-4A4D-B791-7A3A8AA40B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3515" y="211720"/>
                          <a:ext cx="615821" cy="63074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blurRad="254000" dist="101600" dir="2700000" algn="tl" rotWithShape="0">
                            <a:srgbClr val="273164">
                              <a:alpha val="26000"/>
                            </a:srgb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defRPr/>
                          </a:pPr>
                          <a:endParaRPr lang="ko-KR" altLang="en-US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9" name="타원 58">
                          <a:extLst>
                            <a:ext uri="{FF2B5EF4-FFF2-40B4-BE49-F238E27FC236}">
                              <a16:creationId xmlns:a16="http://schemas.microsoft.com/office/drawing/2014/main" id="{7D65D100-71C8-D744-89FE-DE800EA92E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042" y="488199"/>
                          <a:ext cx="415674" cy="415674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>
                            <a:defRPr/>
                          </a:pPr>
                          <a:endParaRPr lang="ko-KR" altLang="en-US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56" name="그림 55">
                        <a:extLst>
                          <a:ext uri="{FF2B5EF4-FFF2-40B4-BE49-F238E27FC236}">
                            <a16:creationId xmlns:a16="http://schemas.microsoft.com/office/drawing/2014/main" id="{BF48A138-8194-EB40-9A22-91A1774C62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10000" b="90000" l="10000" r="90000">
                                    <a14:foregroundMark x1="65921" y1="40935" x2="65921" y2="40935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9042" y="508605"/>
                        <a:ext cx="443656" cy="412134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5" name="그림 44">
                      <a:extLst>
                        <a:ext uri="{FF2B5EF4-FFF2-40B4-BE49-F238E27FC236}">
                          <a16:creationId xmlns:a16="http://schemas.microsoft.com/office/drawing/2014/main" id="{9D5AA6FF-4E58-624F-AF9A-F0E06042B6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foregroundMark x1="48553" y1="44051" x2="48553" y2="44051"/>
                                  <a14:foregroundMark x1="62105" y1="50283" x2="62105" y2="50283"/>
                                  <a14:foregroundMark x1="75526" y1="67847" x2="75526" y2="6784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9760" y="982572"/>
                      <a:ext cx="361588" cy="33589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6" name="Freeform 9">
                      <a:extLst>
                        <a:ext uri="{FF2B5EF4-FFF2-40B4-BE49-F238E27FC236}">
                          <a16:creationId xmlns:a16="http://schemas.microsoft.com/office/drawing/2014/main" id="{62273C25-9F48-064B-A8E6-82EC6C0D9E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3805" y="2047548"/>
                      <a:ext cx="129220" cy="170530"/>
                    </a:xfrm>
                    <a:custGeom>
                      <a:avLst/>
                      <a:gdLst>
                        <a:gd name="T0" fmla="*/ 1093 w 9310"/>
                        <a:gd name="T1" fmla="*/ 12245 h 12286"/>
                        <a:gd name="T2" fmla="*/ 582 w 9310"/>
                        <a:gd name="T3" fmla="*/ 12007 h 12286"/>
                        <a:gd name="T4" fmla="*/ 279 w 9310"/>
                        <a:gd name="T5" fmla="*/ 11710 h 12286"/>
                        <a:gd name="T6" fmla="*/ 42 w 9310"/>
                        <a:gd name="T7" fmla="*/ 11209 h 12286"/>
                        <a:gd name="T8" fmla="*/ 0 w 9310"/>
                        <a:gd name="T9" fmla="*/ 1919 h 12286"/>
                        <a:gd name="T10" fmla="*/ 117 w 9310"/>
                        <a:gd name="T11" fmla="*/ 1260 h 12286"/>
                        <a:gd name="T12" fmla="*/ 498 w 9310"/>
                        <a:gd name="T13" fmla="*/ 629 h 12286"/>
                        <a:gd name="T14" fmla="*/ 1088 w 9310"/>
                        <a:gd name="T15" fmla="*/ 189 h 12286"/>
                        <a:gd name="T16" fmla="*/ 1821 w 9310"/>
                        <a:gd name="T17" fmla="*/ 1 h 12286"/>
                        <a:gd name="T18" fmla="*/ 7682 w 9310"/>
                        <a:gd name="T19" fmla="*/ 22 h 12286"/>
                        <a:gd name="T20" fmla="*/ 8385 w 9310"/>
                        <a:gd name="T21" fmla="*/ 278 h 12286"/>
                        <a:gd name="T22" fmla="*/ 8929 w 9310"/>
                        <a:gd name="T23" fmla="*/ 772 h 12286"/>
                        <a:gd name="T24" fmla="*/ 9250 w 9310"/>
                        <a:gd name="T25" fmla="*/ 1440 h 12286"/>
                        <a:gd name="T26" fmla="*/ 9310 w 9310"/>
                        <a:gd name="T27" fmla="*/ 8471 h 12286"/>
                        <a:gd name="T28" fmla="*/ 9201 w 9310"/>
                        <a:gd name="T29" fmla="*/ 8777 h 12286"/>
                        <a:gd name="T30" fmla="*/ 8880 w 9310"/>
                        <a:gd name="T31" fmla="*/ 8949 h 12286"/>
                        <a:gd name="T32" fmla="*/ 8601 w 9310"/>
                        <a:gd name="T33" fmla="*/ 8894 h 12286"/>
                        <a:gd name="T34" fmla="*/ 8370 w 9310"/>
                        <a:gd name="T35" fmla="*/ 8615 h 12286"/>
                        <a:gd name="T36" fmla="*/ 8349 w 9310"/>
                        <a:gd name="T37" fmla="*/ 1870 h 12286"/>
                        <a:gd name="T38" fmla="*/ 8255 w 9310"/>
                        <a:gd name="T39" fmla="*/ 1503 h 12286"/>
                        <a:gd name="T40" fmla="*/ 8035 w 9310"/>
                        <a:gd name="T41" fmla="*/ 1209 h 12286"/>
                        <a:gd name="T42" fmla="*/ 7720 w 9310"/>
                        <a:gd name="T43" fmla="*/ 1018 h 12286"/>
                        <a:gd name="T44" fmla="*/ 7390 w 9310"/>
                        <a:gd name="T45" fmla="*/ 960 h 12286"/>
                        <a:gd name="T46" fmla="*/ 1680 w 9310"/>
                        <a:gd name="T47" fmla="*/ 989 h 12286"/>
                        <a:gd name="T48" fmla="*/ 1346 w 9310"/>
                        <a:gd name="T49" fmla="*/ 1150 h 12286"/>
                        <a:gd name="T50" fmla="*/ 1098 w 9310"/>
                        <a:gd name="T51" fmla="*/ 1423 h 12286"/>
                        <a:gd name="T52" fmla="*/ 970 w 9310"/>
                        <a:gd name="T53" fmla="*/ 1774 h 12286"/>
                        <a:gd name="T54" fmla="*/ 962 w 9310"/>
                        <a:gd name="T55" fmla="*/ 10904 h 12286"/>
                        <a:gd name="T56" fmla="*/ 1091 w 9310"/>
                        <a:gd name="T57" fmla="*/ 11185 h 12286"/>
                        <a:gd name="T58" fmla="*/ 1405 w 9310"/>
                        <a:gd name="T59" fmla="*/ 11326 h 12286"/>
                        <a:gd name="T60" fmla="*/ 1677 w 9310"/>
                        <a:gd name="T61" fmla="*/ 11273 h 12286"/>
                        <a:gd name="T62" fmla="*/ 4346 w 9310"/>
                        <a:gd name="T63" fmla="*/ 8559 h 12286"/>
                        <a:gd name="T64" fmla="*/ 4655 w 9310"/>
                        <a:gd name="T65" fmla="*/ 8448 h 12286"/>
                        <a:gd name="T66" fmla="*/ 4964 w 9310"/>
                        <a:gd name="T67" fmla="*/ 8559 h 12286"/>
                        <a:gd name="T68" fmla="*/ 7633 w 9310"/>
                        <a:gd name="T69" fmla="*/ 11273 h 12286"/>
                        <a:gd name="T70" fmla="*/ 7902 w 9310"/>
                        <a:gd name="T71" fmla="*/ 11326 h 12286"/>
                        <a:gd name="T72" fmla="*/ 8215 w 9310"/>
                        <a:gd name="T73" fmla="*/ 11182 h 12286"/>
                        <a:gd name="T74" fmla="*/ 8349 w 9310"/>
                        <a:gd name="T75" fmla="*/ 10897 h 12286"/>
                        <a:gd name="T76" fmla="*/ 8408 w 9310"/>
                        <a:gd name="T77" fmla="*/ 10618 h 12286"/>
                        <a:gd name="T78" fmla="*/ 8687 w 9310"/>
                        <a:gd name="T79" fmla="*/ 10387 h 12286"/>
                        <a:gd name="T80" fmla="*/ 8974 w 9310"/>
                        <a:gd name="T81" fmla="*/ 10387 h 12286"/>
                        <a:gd name="T82" fmla="*/ 9253 w 9310"/>
                        <a:gd name="T83" fmla="*/ 10618 h 12286"/>
                        <a:gd name="T84" fmla="*/ 9309 w 9310"/>
                        <a:gd name="T85" fmla="*/ 10920 h 12286"/>
                        <a:gd name="T86" fmla="*/ 9174 w 9310"/>
                        <a:gd name="T87" fmla="*/ 11466 h 12286"/>
                        <a:gd name="T88" fmla="*/ 8890 w 9310"/>
                        <a:gd name="T89" fmla="*/ 11865 h 12286"/>
                        <a:gd name="T90" fmla="*/ 8474 w 9310"/>
                        <a:gd name="T91" fmla="*/ 12151 h 12286"/>
                        <a:gd name="T92" fmla="*/ 7913 w 9310"/>
                        <a:gd name="T93" fmla="*/ 12286 h 12286"/>
                        <a:gd name="T94" fmla="*/ 7489 w 9310"/>
                        <a:gd name="T95" fmla="*/ 12242 h 12286"/>
                        <a:gd name="T96" fmla="*/ 6997 w 9310"/>
                        <a:gd name="T97" fmla="*/ 12001 h 12286"/>
                        <a:gd name="T98" fmla="*/ 2472 w 9310"/>
                        <a:gd name="T99" fmla="*/ 11859 h 12286"/>
                        <a:gd name="T100" fmla="*/ 2080 w 9310"/>
                        <a:gd name="T101" fmla="*/ 12145 h 12286"/>
                        <a:gd name="T102" fmla="*/ 1545 w 9310"/>
                        <a:gd name="T103" fmla="*/ 12285 h 12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9310" h="12286">
                          <a:moveTo>
                            <a:pt x="1447" y="12286"/>
                          </a:moveTo>
                          <a:lnTo>
                            <a:pt x="1375" y="12286"/>
                          </a:lnTo>
                          <a:lnTo>
                            <a:pt x="1232" y="12272"/>
                          </a:lnTo>
                          <a:lnTo>
                            <a:pt x="1093" y="12245"/>
                          </a:lnTo>
                          <a:lnTo>
                            <a:pt x="957" y="12203"/>
                          </a:lnTo>
                          <a:lnTo>
                            <a:pt x="826" y="12150"/>
                          </a:lnTo>
                          <a:lnTo>
                            <a:pt x="700" y="12085"/>
                          </a:lnTo>
                          <a:lnTo>
                            <a:pt x="582" y="12007"/>
                          </a:lnTo>
                          <a:lnTo>
                            <a:pt x="471" y="11918"/>
                          </a:lnTo>
                          <a:lnTo>
                            <a:pt x="419" y="11869"/>
                          </a:lnTo>
                          <a:lnTo>
                            <a:pt x="370" y="11818"/>
                          </a:lnTo>
                          <a:lnTo>
                            <a:pt x="279" y="11710"/>
                          </a:lnTo>
                          <a:lnTo>
                            <a:pt x="202" y="11595"/>
                          </a:lnTo>
                          <a:lnTo>
                            <a:pt x="135" y="11471"/>
                          </a:lnTo>
                          <a:lnTo>
                            <a:pt x="82" y="11343"/>
                          </a:lnTo>
                          <a:lnTo>
                            <a:pt x="42" y="11209"/>
                          </a:lnTo>
                          <a:lnTo>
                            <a:pt x="14" y="11070"/>
                          </a:lnTo>
                          <a:lnTo>
                            <a:pt x="1" y="10927"/>
                          </a:lnTo>
                          <a:lnTo>
                            <a:pt x="0" y="10855"/>
                          </a:lnTo>
                          <a:lnTo>
                            <a:pt x="0" y="1919"/>
                          </a:lnTo>
                          <a:lnTo>
                            <a:pt x="1" y="1821"/>
                          </a:lnTo>
                          <a:lnTo>
                            <a:pt x="22" y="1627"/>
                          </a:lnTo>
                          <a:lnTo>
                            <a:pt x="60" y="1440"/>
                          </a:lnTo>
                          <a:lnTo>
                            <a:pt x="117" y="1260"/>
                          </a:lnTo>
                          <a:lnTo>
                            <a:pt x="189" y="1089"/>
                          </a:lnTo>
                          <a:lnTo>
                            <a:pt x="278" y="924"/>
                          </a:lnTo>
                          <a:lnTo>
                            <a:pt x="382" y="772"/>
                          </a:lnTo>
                          <a:lnTo>
                            <a:pt x="498" y="629"/>
                          </a:lnTo>
                          <a:lnTo>
                            <a:pt x="629" y="498"/>
                          </a:lnTo>
                          <a:lnTo>
                            <a:pt x="772" y="382"/>
                          </a:lnTo>
                          <a:lnTo>
                            <a:pt x="924" y="278"/>
                          </a:lnTo>
                          <a:lnTo>
                            <a:pt x="1088" y="189"/>
                          </a:lnTo>
                          <a:lnTo>
                            <a:pt x="1260" y="117"/>
                          </a:lnTo>
                          <a:lnTo>
                            <a:pt x="1440" y="60"/>
                          </a:lnTo>
                          <a:lnTo>
                            <a:pt x="1627" y="22"/>
                          </a:lnTo>
                          <a:lnTo>
                            <a:pt x="1821" y="1"/>
                          </a:lnTo>
                          <a:lnTo>
                            <a:pt x="1919" y="0"/>
                          </a:lnTo>
                          <a:lnTo>
                            <a:pt x="7390" y="0"/>
                          </a:lnTo>
                          <a:lnTo>
                            <a:pt x="7489" y="1"/>
                          </a:lnTo>
                          <a:lnTo>
                            <a:pt x="7682" y="22"/>
                          </a:lnTo>
                          <a:lnTo>
                            <a:pt x="7869" y="60"/>
                          </a:lnTo>
                          <a:lnTo>
                            <a:pt x="8049" y="117"/>
                          </a:lnTo>
                          <a:lnTo>
                            <a:pt x="8222" y="189"/>
                          </a:lnTo>
                          <a:lnTo>
                            <a:pt x="8385" y="278"/>
                          </a:lnTo>
                          <a:lnTo>
                            <a:pt x="8539" y="382"/>
                          </a:lnTo>
                          <a:lnTo>
                            <a:pt x="8681" y="498"/>
                          </a:lnTo>
                          <a:lnTo>
                            <a:pt x="8811" y="629"/>
                          </a:lnTo>
                          <a:lnTo>
                            <a:pt x="8929" y="772"/>
                          </a:lnTo>
                          <a:lnTo>
                            <a:pt x="9033" y="924"/>
                          </a:lnTo>
                          <a:lnTo>
                            <a:pt x="9120" y="1089"/>
                          </a:lnTo>
                          <a:lnTo>
                            <a:pt x="9194" y="1260"/>
                          </a:lnTo>
                          <a:lnTo>
                            <a:pt x="9250" y="1440"/>
                          </a:lnTo>
                          <a:lnTo>
                            <a:pt x="9289" y="1627"/>
                          </a:lnTo>
                          <a:lnTo>
                            <a:pt x="9308" y="1821"/>
                          </a:lnTo>
                          <a:lnTo>
                            <a:pt x="9310" y="1919"/>
                          </a:lnTo>
                          <a:lnTo>
                            <a:pt x="9310" y="8471"/>
                          </a:lnTo>
                          <a:lnTo>
                            <a:pt x="9308" y="8521"/>
                          </a:lnTo>
                          <a:lnTo>
                            <a:pt x="9289" y="8615"/>
                          </a:lnTo>
                          <a:lnTo>
                            <a:pt x="9253" y="8700"/>
                          </a:lnTo>
                          <a:lnTo>
                            <a:pt x="9201" y="8777"/>
                          </a:lnTo>
                          <a:lnTo>
                            <a:pt x="9136" y="8842"/>
                          </a:lnTo>
                          <a:lnTo>
                            <a:pt x="9058" y="8894"/>
                          </a:lnTo>
                          <a:lnTo>
                            <a:pt x="8974" y="8930"/>
                          </a:lnTo>
                          <a:lnTo>
                            <a:pt x="8880" y="8949"/>
                          </a:lnTo>
                          <a:lnTo>
                            <a:pt x="8830" y="8952"/>
                          </a:lnTo>
                          <a:lnTo>
                            <a:pt x="8781" y="8949"/>
                          </a:lnTo>
                          <a:lnTo>
                            <a:pt x="8687" y="8930"/>
                          </a:lnTo>
                          <a:lnTo>
                            <a:pt x="8601" y="8894"/>
                          </a:lnTo>
                          <a:lnTo>
                            <a:pt x="8524" y="8842"/>
                          </a:lnTo>
                          <a:lnTo>
                            <a:pt x="8460" y="8777"/>
                          </a:lnTo>
                          <a:lnTo>
                            <a:pt x="8408" y="8700"/>
                          </a:lnTo>
                          <a:lnTo>
                            <a:pt x="8370" y="8615"/>
                          </a:lnTo>
                          <a:lnTo>
                            <a:pt x="8352" y="8521"/>
                          </a:lnTo>
                          <a:lnTo>
                            <a:pt x="8350" y="8471"/>
                          </a:lnTo>
                          <a:lnTo>
                            <a:pt x="8350" y="1919"/>
                          </a:lnTo>
                          <a:lnTo>
                            <a:pt x="8349" y="1870"/>
                          </a:lnTo>
                          <a:lnTo>
                            <a:pt x="8340" y="1774"/>
                          </a:lnTo>
                          <a:lnTo>
                            <a:pt x="8320" y="1680"/>
                          </a:lnTo>
                          <a:lnTo>
                            <a:pt x="8293" y="1590"/>
                          </a:lnTo>
                          <a:lnTo>
                            <a:pt x="8255" y="1503"/>
                          </a:lnTo>
                          <a:lnTo>
                            <a:pt x="8211" y="1423"/>
                          </a:lnTo>
                          <a:lnTo>
                            <a:pt x="8160" y="1346"/>
                          </a:lnTo>
                          <a:lnTo>
                            <a:pt x="8101" y="1274"/>
                          </a:lnTo>
                          <a:lnTo>
                            <a:pt x="8035" y="1209"/>
                          </a:lnTo>
                          <a:lnTo>
                            <a:pt x="7964" y="1150"/>
                          </a:lnTo>
                          <a:lnTo>
                            <a:pt x="7888" y="1099"/>
                          </a:lnTo>
                          <a:lnTo>
                            <a:pt x="7806" y="1054"/>
                          </a:lnTo>
                          <a:lnTo>
                            <a:pt x="7720" y="1018"/>
                          </a:lnTo>
                          <a:lnTo>
                            <a:pt x="7630" y="989"/>
                          </a:lnTo>
                          <a:lnTo>
                            <a:pt x="7537" y="970"/>
                          </a:lnTo>
                          <a:lnTo>
                            <a:pt x="7440" y="960"/>
                          </a:lnTo>
                          <a:lnTo>
                            <a:pt x="7390" y="960"/>
                          </a:lnTo>
                          <a:lnTo>
                            <a:pt x="1919" y="960"/>
                          </a:lnTo>
                          <a:lnTo>
                            <a:pt x="1870" y="960"/>
                          </a:lnTo>
                          <a:lnTo>
                            <a:pt x="1774" y="970"/>
                          </a:lnTo>
                          <a:lnTo>
                            <a:pt x="1680" y="989"/>
                          </a:lnTo>
                          <a:lnTo>
                            <a:pt x="1589" y="1018"/>
                          </a:lnTo>
                          <a:lnTo>
                            <a:pt x="1503" y="1054"/>
                          </a:lnTo>
                          <a:lnTo>
                            <a:pt x="1422" y="1099"/>
                          </a:lnTo>
                          <a:lnTo>
                            <a:pt x="1346" y="1150"/>
                          </a:lnTo>
                          <a:lnTo>
                            <a:pt x="1274" y="1209"/>
                          </a:lnTo>
                          <a:lnTo>
                            <a:pt x="1209" y="1274"/>
                          </a:lnTo>
                          <a:lnTo>
                            <a:pt x="1150" y="1346"/>
                          </a:lnTo>
                          <a:lnTo>
                            <a:pt x="1098" y="1423"/>
                          </a:lnTo>
                          <a:lnTo>
                            <a:pt x="1054" y="1503"/>
                          </a:lnTo>
                          <a:lnTo>
                            <a:pt x="1018" y="1590"/>
                          </a:lnTo>
                          <a:lnTo>
                            <a:pt x="989" y="1680"/>
                          </a:lnTo>
                          <a:lnTo>
                            <a:pt x="970" y="1774"/>
                          </a:lnTo>
                          <a:lnTo>
                            <a:pt x="960" y="1870"/>
                          </a:lnTo>
                          <a:lnTo>
                            <a:pt x="960" y="1919"/>
                          </a:lnTo>
                          <a:lnTo>
                            <a:pt x="960" y="10855"/>
                          </a:lnTo>
                          <a:lnTo>
                            <a:pt x="962" y="10904"/>
                          </a:lnTo>
                          <a:lnTo>
                            <a:pt x="978" y="10995"/>
                          </a:lnTo>
                          <a:lnTo>
                            <a:pt x="1011" y="11078"/>
                          </a:lnTo>
                          <a:lnTo>
                            <a:pt x="1061" y="11152"/>
                          </a:lnTo>
                          <a:lnTo>
                            <a:pt x="1091" y="11185"/>
                          </a:lnTo>
                          <a:lnTo>
                            <a:pt x="1129" y="11218"/>
                          </a:lnTo>
                          <a:lnTo>
                            <a:pt x="1212" y="11271"/>
                          </a:lnTo>
                          <a:lnTo>
                            <a:pt x="1306" y="11307"/>
                          </a:lnTo>
                          <a:lnTo>
                            <a:pt x="1405" y="11326"/>
                          </a:lnTo>
                          <a:lnTo>
                            <a:pt x="1456" y="11327"/>
                          </a:lnTo>
                          <a:lnTo>
                            <a:pt x="1504" y="11325"/>
                          </a:lnTo>
                          <a:lnTo>
                            <a:pt x="1595" y="11307"/>
                          </a:lnTo>
                          <a:lnTo>
                            <a:pt x="1677" y="11273"/>
                          </a:lnTo>
                          <a:lnTo>
                            <a:pt x="1751" y="11222"/>
                          </a:lnTo>
                          <a:lnTo>
                            <a:pt x="1784" y="11191"/>
                          </a:lnTo>
                          <a:lnTo>
                            <a:pt x="4310" y="8592"/>
                          </a:lnTo>
                          <a:lnTo>
                            <a:pt x="4346" y="8559"/>
                          </a:lnTo>
                          <a:lnTo>
                            <a:pt x="4426" y="8505"/>
                          </a:lnTo>
                          <a:lnTo>
                            <a:pt x="4513" y="8468"/>
                          </a:lnTo>
                          <a:lnTo>
                            <a:pt x="4607" y="8449"/>
                          </a:lnTo>
                          <a:lnTo>
                            <a:pt x="4655" y="8448"/>
                          </a:lnTo>
                          <a:lnTo>
                            <a:pt x="4703" y="8449"/>
                          </a:lnTo>
                          <a:lnTo>
                            <a:pt x="4797" y="8468"/>
                          </a:lnTo>
                          <a:lnTo>
                            <a:pt x="4885" y="8505"/>
                          </a:lnTo>
                          <a:lnTo>
                            <a:pt x="4964" y="8559"/>
                          </a:lnTo>
                          <a:lnTo>
                            <a:pt x="4999" y="8592"/>
                          </a:lnTo>
                          <a:lnTo>
                            <a:pt x="7527" y="11191"/>
                          </a:lnTo>
                          <a:lnTo>
                            <a:pt x="7560" y="11222"/>
                          </a:lnTo>
                          <a:lnTo>
                            <a:pt x="7633" y="11273"/>
                          </a:lnTo>
                          <a:lnTo>
                            <a:pt x="7714" y="11307"/>
                          </a:lnTo>
                          <a:lnTo>
                            <a:pt x="7803" y="11325"/>
                          </a:lnTo>
                          <a:lnTo>
                            <a:pt x="7852" y="11327"/>
                          </a:lnTo>
                          <a:lnTo>
                            <a:pt x="7902" y="11326"/>
                          </a:lnTo>
                          <a:lnTo>
                            <a:pt x="8002" y="11306"/>
                          </a:lnTo>
                          <a:lnTo>
                            <a:pt x="8095" y="11270"/>
                          </a:lnTo>
                          <a:lnTo>
                            <a:pt x="8179" y="11215"/>
                          </a:lnTo>
                          <a:lnTo>
                            <a:pt x="8215" y="11182"/>
                          </a:lnTo>
                          <a:lnTo>
                            <a:pt x="8248" y="11148"/>
                          </a:lnTo>
                          <a:lnTo>
                            <a:pt x="8298" y="11073"/>
                          </a:lnTo>
                          <a:lnTo>
                            <a:pt x="8331" y="10989"/>
                          </a:lnTo>
                          <a:lnTo>
                            <a:pt x="8349" y="10897"/>
                          </a:lnTo>
                          <a:lnTo>
                            <a:pt x="8350" y="10847"/>
                          </a:lnTo>
                          <a:lnTo>
                            <a:pt x="8352" y="10798"/>
                          </a:lnTo>
                          <a:lnTo>
                            <a:pt x="8370" y="10704"/>
                          </a:lnTo>
                          <a:lnTo>
                            <a:pt x="8408" y="10618"/>
                          </a:lnTo>
                          <a:lnTo>
                            <a:pt x="8460" y="10541"/>
                          </a:lnTo>
                          <a:lnTo>
                            <a:pt x="8524" y="10477"/>
                          </a:lnTo>
                          <a:lnTo>
                            <a:pt x="8601" y="10425"/>
                          </a:lnTo>
                          <a:lnTo>
                            <a:pt x="8687" y="10387"/>
                          </a:lnTo>
                          <a:lnTo>
                            <a:pt x="8781" y="10369"/>
                          </a:lnTo>
                          <a:lnTo>
                            <a:pt x="8830" y="10367"/>
                          </a:lnTo>
                          <a:lnTo>
                            <a:pt x="8880" y="10369"/>
                          </a:lnTo>
                          <a:lnTo>
                            <a:pt x="8974" y="10387"/>
                          </a:lnTo>
                          <a:lnTo>
                            <a:pt x="9058" y="10425"/>
                          </a:lnTo>
                          <a:lnTo>
                            <a:pt x="9136" y="10477"/>
                          </a:lnTo>
                          <a:lnTo>
                            <a:pt x="9201" y="10541"/>
                          </a:lnTo>
                          <a:lnTo>
                            <a:pt x="9253" y="10618"/>
                          </a:lnTo>
                          <a:lnTo>
                            <a:pt x="9289" y="10704"/>
                          </a:lnTo>
                          <a:lnTo>
                            <a:pt x="9308" y="10798"/>
                          </a:lnTo>
                          <a:lnTo>
                            <a:pt x="9310" y="10847"/>
                          </a:lnTo>
                          <a:lnTo>
                            <a:pt x="9309" y="10920"/>
                          </a:lnTo>
                          <a:lnTo>
                            <a:pt x="9295" y="11063"/>
                          </a:lnTo>
                          <a:lnTo>
                            <a:pt x="9267" y="11202"/>
                          </a:lnTo>
                          <a:lnTo>
                            <a:pt x="9227" y="11336"/>
                          </a:lnTo>
                          <a:lnTo>
                            <a:pt x="9174" y="11466"/>
                          </a:lnTo>
                          <a:lnTo>
                            <a:pt x="9107" y="11588"/>
                          </a:lnTo>
                          <a:lnTo>
                            <a:pt x="9030" y="11705"/>
                          </a:lnTo>
                          <a:lnTo>
                            <a:pt x="8939" y="11814"/>
                          </a:lnTo>
                          <a:lnTo>
                            <a:pt x="8890" y="11865"/>
                          </a:lnTo>
                          <a:lnTo>
                            <a:pt x="8837" y="11915"/>
                          </a:lnTo>
                          <a:lnTo>
                            <a:pt x="8724" y="12006"/>
                          </a:lnTo>
                          <a:lnTo>
                            <a:pt x="8602" y="12085"/>
                          </a:lnTo>
                          <a:lnTo>
                            <a:pt x="8474" y="12151"/>
                          </a:lnTo>
                          <a:lnTo>
                            <a:pt x="8340" y="12206"/>
                          </a:lnTo>
                          <a:lnTo>
                            <a:pt x="8200" y="12246"/>
                          </a:lnTo>
                          <a:lnTo>
                            <a:pt x="8058" y="12273"/>
                          </a:lnTo>
                          <a:lnTo>
                            <a:pt x="7913" y="12286"/>
                          </a:lnTo>
                          <a:lnTo>
                            <a:pt x="7841" y="12286"/>
                          </a:lnTo>
                          <a:lnTo>
                            <a:pt x="7767" y="12285"/>
                          </a:lnTo>
                          <a:lnTo>
                            <a:pt x="7626" y="12269"/>
                          </a:lnTo>
                          <a:lnTo>
                            <a:pt x="7489" y="12242"/>
                          </a:lnTo>
                          <a:lnTo>
                            <a:pt x="7358" y="12200"/>
                          </a:lnTo>
                          <a:lnTo>
                            <a:pt x="7232" y="12147"/>
                          </a:lnTo>
                          <a:lnTo>
                            <a:pt x="7111" y="12079"/>
                          </a:lnTo>
                          <a:lnTo>
                            <a:pt x="6997" y="12001"/>
                          </a:lnTo>
                          <a:lnTo>
                            <a:pt x="6889" y="11911"/>
                          </a:lnTo>
                          <a:lnTo>
                            <a:pt x="6839" y="11859"/>
                          </a:lnTo>
                          <a:lnTo>
                            <a:pt x="4655" y="9615"/>
                          </a:lnTo>
                          <a:lnTo>
                            <a:pt x="2472" y="11859"/>
                          </a:lnTo>
                          <a:lnTo>
                            <a:pt x="2422" y="11909"/>
                          </a:lnTo>
                          <a:lnTo>
                            <a:pt x="2315" y="12000"/>
                          </a:lnTo>
                          <a:lnTo>
                            <a:pt x="2201" y="12079"/>
                          </a:lnTo>
                          <a:lnTo>
                            <a:pt x="2080" y="12145"/>
                          </a:lnTo>
                          <a:lnTo>
                            <a:pt x="1955" y="12199"/>
                          </a:lnTo>
                          <a:lnTo>
                            <a:pt x="1823" y="12240"/>
                          </a:lnTo>
                          <a:lnTo>
                            <a:pt x="1686" y="12269"/>
                          </a:lnTo>
                          <a:lnTo>
                            <a:pt x="1545" y="12285"/>
                          </a:lnTo>
                          <a:lnTo>
                            <a:pt x="1473" y="12286"/>
                          </a:lnTo>
                          <a:lnTo>
                            <a:pt x="1460" y="12286"/>
                          </a:lnTo>
                          <a:lnTo>
                            <a:pt x="1447" y="12286"/>
                          </a:lnTo>
                          <a:close/>
                        </a:path>
                      </a:pathLst>
                    </a:custGeom>
                    <a:solidFill>
                      <a:srgbClr val="263164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grpSp>
                  <p:nvGrpSpPr>
                    <p:cNvPr id="47" name="Group 12">
                      <a:extLst>
                        <a:ext uri="{FF2B5EF4-FFF2-40B4-BE49-F238E27FC236}">
                          <a16:creationId xmlns:a16="http://schemas.microsoft.com/office/drawing/2014/main" id="{E2BC8FC8-0F7F-0E47-8191-AD457419221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5541" y="1518066"/>
                      <a:ext cx="211943" cy="168596"/>
                      <a:chOff x="6124" y="305"/>
                      <a:chExt cx="841" cy="669"/>
                    </a:xfrm>
                    <a:solidFill>
                      <a:srgbClr val="263164"/>
                    </a:solidFill>
                  </p:grpSpPr>
                  <p:sp>
                    <p:nvSpPr>
                      <p:cNvPr id="48" name="Freeform 13">
                        <a:extLst>
                          <a:ext uri="{FF2B5EF4-FFF2-40B4-BE49-F238E27FC236}">
                            <a16:creationId xmlns:a16="http://schemas.microsoft.com/office/drawing/2014/main" id="{D369F3F2-6C9F-4041-9666-795C6153A2B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44" y="440"/>
                        <a:ext cx="601" cy="534"/>
                      </a:xfrm>
                      <a:custGeom>
                        <a:avLst/>
                        <a:gdLst>
                          <a:gd name="T0" fmla="*/ 902 w 1802"/>
                          <a:gd name="T1" fmla="*/ 0 h 1602"/>
                          <a:gd name="T2" fmla="*/ 2 w 1802"/>
                          <a:gd name="T3" fmla="*/ 742 h 1602"/>
                          <a:gd name="T4" fmla="*/ 2 w 1802"/>
                          <a:gd name="T5" fmla="*/ 743 h 1602"/>
                          <a:gd name="T6" fmla="*/ 2 w 1802"/>
                          <a:gd name="T7" fmla="*/ 746 h 1602"/>
                          <a:gd name="T8" fmla="*/ 0 w 1802"/>
                          <a:gd name="T9" fmla="*/ 749 h 1602"/>
                          <a:gd name="T10" fmla="*/ 0 w 1802"/>
                          <a:gd name="T11" fmla="*/ 751 h 1602"/>
                          <a:gd name="T12" fmla="*/ 0 w 1802"/>
                          <a:gd name="T13" fmla="*/ 1501 h 1602"/>
                          <a:gd name="T14" fmla="*/ 2 w 1802"/>
                          <a:gd name="T15" fmla="*/ 1521 h 1602"/>
                          <a:gd name="T16" fmla="*/ 16 w 1802"/>
                          <a:gd name="T17" fmla="*/ 1557 h 1602"/>
                          <a:gd name="T18" fmla="*/ 30 w 1802"/>
                          <a:gd name="T19" fmla="*/ 1572 h 1602"/>
                          <a:gd name="T20" fmla="*/ 45 w 1802"/>
                          <a:gd name="T21" fmla="*/ 1586 h 1602"/>
                          <a:gd name="T22" fmla="*/ 81 w 1802"/>
                          <a:gd name="T23" fmla="*/ 1601 h 1602"/>
                          <a:gd name="T24" fmla="*/ 100 w 1802"/>
                          <a:gd name="T25" fmla="*/ 1602 h 1602"/>
                          <a:gd name="T26" fmla="*/ 702 w 1802"/>
                          <a:gd name="T27" fmla="*/ 1602 h 1602"/>
                          <a:gd name="T28" fmla="*/ 702 w 1802"/>
                          <a:gd name="T29" fmla="*/ 1001 h 1602"/>
                          <a:gd name="T30" fmla="*/ 1102 w 1802"/>
                          <a:gd name="T31" fmla="*/ 1001 h 1602"/>
                          <a:gd name="T32" fmla="*/ 1102 w 1802"/>
                          <a:gd name="T33" fmla="*/ 1602 h 1602"/>
                          <a:gd name="T34" fmla="*/ 1703 w 1802"/>
                          <a:gd name="T35" fmla="*/ 1602 h 1602"/>
                          <a:gd name="T36" fmla="*/ 1723 w 1802"/>
                          <a:gd name="T37" fmla="*/ 1601 h 1602"/>
                          <a:gd name="T38" fmla="*/ 1758 w 1802"/>
                          <a:gd name="T39" fmla="*/ 1586 h 1602"/>
                          <a:gd name="T40" fmla="*/ 1773 w 1802"/>
                          <a:gd name="T41" fmla="*/ 1572 h 1602"/>
                          <a:gd name="T42" fmla="*/ 1786 w 1802"/>
                          <a:gd name="T43" fmla="*/ 1557 h 1602"/>
                          <a:gd name="T44" fmla="*/ 1802 w 1802"/>
                          <a:gd name="T45" fmla="*/ 1521 h 1602"/>
                          <a:gd name="T46" fmla="*/ 1802 w 1802"/>
                          <a:gd name="T47" fmla="*/ 1501 h 1602"/>
                          <a:gd name="T48" fmla="*/ 1802 w 1802"/>
                          <a:gd name="T49" fmla="*/ 751 h 1602"/>
                          <a:gd name="T50" fmla="*/ 1802 w 1802"/>
                          <a:gd name="T51" fmla="*/ 745 h 1602"/>
                          <a:gd name="T52" fmla="*/ 1801 w 1802"/>
                          <a:gd name="T53" fmla="*/ 742 h 1602"/>
                          <a:gd name="T54" fmla="*/ 902 w 1802"/>
                          <a:gd name="T55" fmla="*/ 0 h 160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</a:cxnLst>
                        <a:rect l="0" t="0" r="r" b="b"/>
                        <a:pathLst>
                          <a:path w="1802" h="1602">
                            <a:moveTo>
                              <a:pt x="902" y="0"/>
                            </a:moveTo>
                            <a:lnTo>
                              <a:pt x="2" y="742"/>
                            </a:lnTo>
                            <a:lnTo>
                              <a:pt x="2" y="743"/>
                            </a:lnTo>
                            <a:lnTo>
                              <a:pt x="2" y="746"/>
                            </a:lnTo>
                            <a:lnTo>
                              <a:pt x="0" y="749"/>
                            </a:lnTo>
                            <a:lnTo>
                              <a:pt x="0" y="751"/>
                            </a:lnTo>
                            <a:lnTo>
                              <a:pt x="0" y="1501"/>
                            </a:lnTo>
                            <a:lnTo>
                              <a:pt x="2" y="1521"/>
                            </a:lnTo>
                            <a:lnTo>
                              <a:pt x="16" y="1557"/>
                            </a:lnTo>
                            <a:lnTo>
                              <a:pt x="30" y="1572"/>
                            </a:lnTo>
                            <a:lnTo>
                              <a:pt x="45" y="1586"/>
                            </a:lnTo>
                            <a:lnTo>
                              <a:pt x="81" y="1601"/>
                            </a:lnTo>
                            <a:lnTo>
                              <a:pt x="100" y="1602"/>
                            </a:lnTo>
                            <a:lnTo>
                              <a:pt x="702" y="1602"/>
                            </a:lnTo>
                            <a:lnTo>
                              <a:pt x="702" y="1001"/>
                            </a:lnTo>
                            <a:lnTo>
                              <a:pt x="1102" y="1001"/>
                            </a:lnTo>
                            <a:lnTo>
                              <a:pt x="1102" y="1602"/>
                            </a:lnTo>
                            <a:lnTo>
                              <a:pt x="1703" y="1602"/>
                            </a:lnTo>
                            <a:lnTo>
                              <a:pt x="1723" y="1601"/>
                            </a:lnTo>
                            <a:lnTo>
                              <a:pt x="1758" y="1586"/>
                            </a:lnTo>
                            <a:lnTo>
                              <a:pt x="1773" y="1572"/>
                            </a:lnTo>
                            <a:lnTo>
                              <a:pt x="1786" y="1557"/>
                            </a:lnTo>
                            <a:lnTo>
                              <a:pt x="1802" y="1521"/>
                            </a:lnTo>
                            <a:lnTo>
                              <a:pt x="1802" y="1501"/>
                            </a:lnTo>
                            <a:lnTo>
                              <a:pt x="1802" y="751"/>
                            </a:lnTo>
                            <a:lnTo>
                              <a:pt x="1802" y="745"/>
                            </a:lnTo>
                            <a:lnTo>
                              <a:pt x="1801" y="742"/>
                            </a:lnTo>
                            <a:lnTo>
                              <a:pt x="902" y="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49" name="Freeform 14">
                        <a:extLst>
                          <a:ext uri="{FF2B5EF4-FFF2-40B4-BE49-F238E27FC236}">
                            <a16:creationId xmlns:a16="http://schemas.microsoft.com/office/drawing/2014/main" id="{3FDBC02B-B026-0241-92CD-896C69D1631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124" y="305"/>
                        <a:ext cx="841" cy="394"/>
                      </a:xfrm>
                      <a:custGeom>
                        <a:avLst/>
                        <a:gdLst>
                          <a:gd name="T0" fmla="*/ 2505 w 2522"/>
                          <a:gd name="T1" fmla="*/ 978 h 1181"/>
                          <a:gd name="T2" fmla="*/ 2162 w 2522"/>
                          <a:gd name="T3" fmla="*/ 694 h 1181"/>
                          <a:gd name="T4" fmla="*/ 2162 w 2522"/>
                          <a:gd name="T5" fmla="*/ 54 h 1181"/>
                          <a:gd name="T6" fmla="*/ 2162 w 2522"/>
                          <a:gd name="T7" fmla="*/ 44 h 1181"/>
                          <a:gd name="T8" fmla="*/ 2155 w 2522"/>
                          <a:gd name="T9" fmla="*/ 26 h 1181"/>
                          <a:gd name="T10" fmla="*/ 2149 w 2522"/>
                          <a:gd name="T11" fmla="*/ 18 h 1181"/>
                          <a:gd name="T12" fmla="*/ 2141 w 2522"/>
                          <a:gd name="T13" fmla="*/ 13 h 1181"/>
                          <a:gd name="T14" fmla="*/ 2123 w 2522"/>
                          <a:gd name="T15" fmla="*/ 5 h 1181"/>
                          <a:gd name="T16" fmla="*/ 2113 w 2522"/>
                          <a:gd name="T17" fmla="*/ 5 h 1181"/>
                          <a:gd name="T18" fmla="*/ 1812 w 2522"/>
                          <a:gd name="T19" fmla="*/ 5 h 1181"/>
                          <a:gd name="T20" fmla="*/ 1802 w 2522"/>
                          <a:gd name="T21" fmla="*/ 5 h 1181"/>
                          <a:gd name="T22" fmla="*/ 1783 w 2522"/>
                          <a:gd name="T23" fmla="*/ 13 h 1181"/>
                          <a:gd name="T24" fmla="*/ 1776 w 2522"/>
                          <a:gd name="T25" fmla="*/ 18 h 1181"/>
                          <a:gd name="T26" fmla="*/ 1770 w 2522"/>
                          <a:gd name="T27" fmla="*/ 26 h 1181"/>
                          <a:gd name="T28" fmla="*/ 1763 w 2522"/>
                          <a:gd name="T29" fmla="*/ 44 h 1181"/>
                          <a:gd name="T30" fmla="*/ 1762 w 2522"/>
                          <a:gd name="T31" fmla="*/ 54 h 1181"/>
                          <a:gd name="T32" fmla="*/ 1762 w 2522"/>
                          <a:gd name="T33" fmla="*/ 360 h 1181"/>
                          <a:gd name="T34" fmla="*/ 1380 w 2522"/>
                          <a:gd name="T35" fmla="*/ 41 h 1181"/>
                          <a:gd name="T36" fmla="*/ 1354 w 2522"/>
                          <a:gd name="T37" fmla="*/ 23 h 1181"/>
                          <a:gd name="T38" fmla="*/ 1295 w 2522"/>
                          <a:gd name="T39" fmla="*/ 1 h 1181"/>
                          <a:gd name="T40" fmla="*/ 1262 w 2522"/>
                          <a:gd name="T41" fmla="*/ 0 h 1181"/>
                          <a:gd name="T42" fmla="*/ 1227 w 2522"/>
                          <a:gd name="T43" fmla="*/ 1 h 1181"/>
                          <a:gd name="T44" fmla="*/ 1168 w 2522"/>
                          <a:gd name="T45" fmla="*/ 23 h 1181"/>
                          <a:gd name="T46" fmla="*/ 1142 w 2522"/>
                          <a:gd name="T47" fmla="*/ 41 h 1181"/>
                          <a:gd name="T48" fmla="*/ 17 w 2522"/>
                          <a:gd name="T49" fmla="*/ 978 h 1181"/>
                          <a:gd name="T50" fmla="*/ 10 w 2522"/>
                          <a:gd name="T51" fmla="*/ 985 h 1181"/>
                          <a:gd name="T52" fmla="*/ 1 w 2522"/>
                          <a:gd name="T53" fmla="*/ 1001 h 1181"/>
                          <a:gd name="T54" fmla="*/ 0 w 2522"/>
                          <a:gd name="T55" fmla="*/ 1012 h 1181"/>
                          <a:gd name="T56" fmla="*/ 0 w 2522"/>
                          <a:gd name="T57" fmla="*/ 1023 h 1181"/>
                          <a:gd name="T58" fmla="*/ 6 w 2522"/>
                          <a:gd name="T59" fmla="*/ 1040 h 1181"/>
                          <a:gd name="T60" fmla="*/ 12 w 2522"/>
                          <a:gd name="T61" fmla="*/ 1048 h 1181"/>
                          <a:gd name="T62" fmla="*/ 108 w 2522"/>
                          <a:gd name="T63" fmla="*/ 1164 h 1181"/>
                          <a:gd name="T64" fmla="*/ 122 w 2522"/>
                          <a:gd name="T65" fmla="*/ 1177 h 1181"/>
                          <a:gd name="T66" fmla="*/ 141 w 2522"/>
                          <a:gd name="T67" fmla="*/ 1181 h 1181"/>
                          <a:gd name="T68" fmla="*/ 160 w 2522"/>
                          <a:gd name="T69" fmla="*/ 1181 h 1181"/>
                          <a:gd name="T70" fmla="*/ 179 w 2522"/>
                          <a:gd name="T71" fmla="*/ 1171 h 1181"/>
                          <a:gd name="T72" fmla="*/ 1262 w 2522"/>
                          <a:gd name="T73" fmla="*/ 268 h 1181"/>
                          <a:gd name="T74" fmla="*/ 2344 w 2522"/>
                          <a:gd name="T75" fmla="*/ 1171 h 1181"/>
                          <a:gd name="T76" fmla="*/ 2358 w 2522"/>
                          <a:gd name="T77" fmla="*/ 1180 h 1181"/>
                          <a:gd name="T78" fmla="*/ 2377 w 2522"/>
                          <a:gd name="T79" fmla="*/ 1181 h 1181"/>
                          <a:gd name="T80" fmla="*/ 2383 w 2522"/>
                          <a:gd name="T81" fmla="*/ 1181 h 1181"/>
                          <a:gd name="T82" fmla="*/ 2401 w 2522"/>
                          <a:gd name="T83" fmla="*/ 1177 h 1181"/>
                          <a:gd name="T84" fmla="*/ 2414 w 2522"/>
                          <a:gd name="T85" fmla="*/ 1164 h 1181"/>
                          <a:gd name="T86" fmla="*/ 2512 w 2522"/>
                          <a:gd name="T87" fmla="*/ 1048 h 1181"/>
                          <a:gd name="T88" fmla="*/ 2518 w 2522"/>
                          <a:gd name="T89" fmla="*/ 1040 h 1181"/>
                          <a:gd name="T90" fmla="*/ 2522 w 2522"/>
                          <a:gd name="T91" fmla="*/ 1023 h 1181"/>
                          <a:gd name="T92" fmla="*/ 2522 w 2522"/>
                          <a:gd name="T93" fmla="*/ 1012 h 1181"/>
                          <a:gd name="T94" fmla="*/ 2521 w 2522"/>
                          <a:gd name="T95" fmla="*/ 1001 h 1181"/>
                          <a:gd name="T96" fmla="*/ 2512 w 2522"/>
                          <a:gd name="T97" fmla="*/ 985 h 1181"/>
                          <a:gd name="T98" fmla="*/ 2505 w 2522"/>
                          <a:gd name="T99" fmla="*/ 978 h 118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</a:cxnLst>
                        <a:rect l="0" t="0" r="r" b="b"/>
                        <a:pathLst>
                          <a:path w="2522" h="1181">
                            <a:moveTo>
                              <a:pt x="2505" y="978"/>
                            </a:moveTo>
                            <a:lnTo>
                              <a:pt x="2162" y="694"/>
                            </a:lnTo>
                            <a:lnTo>
                              <a:pt x="2162" y="54"/>
                            </a:lnTo>
                            <a:lnTo>
                              <a:pt x="2162" y="44"/>
                            </a:lnTo>
                            <a:lnTo>
                              <a:pt x="2155" y="26"/>
                            </a:lnTo>
                            <a:lnTo>
                              <a:pt x="2149" y="18"/>
                            </a:lnTo>
                            <a:lnTo>
                              <a:pt x="2141" y="13"/>
                            </a:lnTo>
                            <a:lnTo>
                              <a:pt x="2123" y="5"/>
                            </a:lnTo>
                            <a:lnTo>
                              <a:pt x="2113" y="5"/>
                            </a:lnTo>
                            <a:lnTo>
                              <a:pt x="1812" y="5"/>
                            </a:lnTo>
                            <a:lnTo>
                              <a:pt x="1802" y="5"/>
                            </a:lnTo>
                            <a:lnTo>
                              <a:pt x="1783" y="13"/>
                            </a:lnTo>
                            <a:lnTo>
                              <a:pt x="1776" y="18"/>
                            </a:lnTo>
                            <a:lnTo>
                              <a:pt x="1770" y="26"/>
                            </a:lnTo>
                            <a:lnTo>
                              <a:pt x="1763" y="44"/>
                            </a:lnTo>
                            <a:lnTo>
                              <a:pt x="1762" y="54"/>
                            </a:lnTo>
                            <a:lnTo>
                              <a:pt x="1762" y="360"/>
                            </a:lnTo>
                            <a:lnTo>
                              <a:pt x="1380" y="41"/>
                            </a:lnTo>
                            <a:lnTo>
                              <a:pt x="1354" y="23"/>
                            </a:lnTo>
                            <a:lnTo>
                              <a:pt x="1295" y="1"/>
                            </a:lnTo>
                            <a:lnTo>
                              <a:pt x="1262" y="0"/>
                            </a:lnTo>
                            <a:lnTo>
                              <a:pt x="1227" y="1"/>
                            </a:lnTo>
                            <a:lnTo>
                              <a:pt x="1168" y="23"/>
                            </a:lnTo>
                            <a:lnTo>
                              <a:pt x="1142" y="41"/>
                            </a:lnTo>
                            <a:lnTo>
                              <a:pt x="17" y="978"/>
                            </a:lnTo>
                            <a:lnTo>
                              <a:pt x="10" y="985"/>
                            </a:lnTo>
                            <a:lnTo>
                              <a:pt x="1" y="1001"/>
                            </a:lnTo>
                            <a:lnTo>
                              <a:pt x="0" y="1012"/>
                            </a:lnTo>
                            <a:lnTo>
                              <a:pt x="0" y="1023"/>
                            </a:lnTo>
                            <a:lnTo>
                              <a:pt x="6" y="1040"/>
                            </a:lnTo>
                            <a:lnTo>
                              <a:pt x="12" y="1048"/>
                            </a:lnTo>
                            <a:lnTo>
                              <a:pt x="108" y="1164"/>
                            </a:lnTo>
                            <a:lnTo>
                              <a:pt x="122" y="1177"/>
                            </a:lnTo>
                            <a:lnTo>
                              <a:pt x="141" y="1181"/>
                            </a:lnTo>
                            <a:lnTo>
                              <a:pt x="160" y="1181"/>
                            </a:lnTo>
                            <a:lnTo>
                              <a:pt x="179" y="1171"/>
                            </a:lnTo>
                            <a:lnTo>
                              <a:pt x="1262" y="268"/>
                            </a:lnTo>
                            <a:lnTo>
                              <a:pt x="2344" y="1171"/>
                            </a:lnTo>
                            <a:lnTo>
                              <a:pt x="2358" y="1180"/>
                            </a:lnTo>
                            <a:lnTo>
                              <a:pt x="2377" y="1181"/>
                            </a:lnTo>
                            <a:lnTo>
                              <a:pt x="2383" y="1181"/>
                            </a:lnTo>
                            <a:lnTo>
                              <a:pt x="2401" y="1177"/>
                            </a:lnTo>
                            <a:lnTo>
                              <a:pt x="2414" y="1164"/>
                            </a:lnTo>
                            <a:lnTo>
                              <a:pt x="2512" y="1048"/>
                            </a:lnTo>
                            <a:lnTo>
                              <a:pt x="2518" y="1040"/>
                            </a:lnTo>
                            <a:lnTo>
                              <a:pt x="2522" y="1023"/>
                            </a:lnTo>
                            <a:lnTo>
                              <a:pt x="2522" y="1012"/>
                            </a:lnTo>
                            <a:lnTo>
                              <a:pt x="2521" y="1001"/>
                            </a:lnTo>
                            <a:lnTo>
                              <a:pt x="2512" y="985"/>
                            </a:lnTo>
                            <a:lnTo>
                              <a:pt x="2505" y="978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>
                          <a:defRPr/>
                        </a:pPr>
                        <a:endParaRPr lang="ko-KR" altLang="en-US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3" name="Freeform 6">
                    <a:extLst>
                      <a:ext uri="{FF2B5EF4-FFF2-40B4-BE49-F238E27FC236}">
                        <a16:creationId xmlns:a16="http://schemas.microsoft.com/office/drawing/2014/main" id="{3E3C8102-181E-3746-B5BB-90C1AF9339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469576" y="2693065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38" name="자유형 23">
                <a:extLst>
                  <a:ext uri="{FF2B5EF4-FFF2-40B4-BE49-F238E27FC236}">
                    <a16:creationId xmlns:a16="http://schemas.microsoft.com/office/drawing/2014/main" id="{CED23046-67E8-1B4A-B771-57806C014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986" y="3113744"/>
                <a:ext cx="155707" cy="136274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3725E32-9888-3F45-AF98-EAC9CFCE4917}"/>
                </a:ext>
              </a:extLst>
            </p:cNvPr>
            <p:cNvGrpSpPr/>
            <p:nvPr/>
          </p:nvGrpSpPr>
          <p:grpSpPr>
            <a:xfrm>
              <a:off x="225247" y="3767593"/>
              <a:ext cx="669335" cy="612000"/>
              <a:chOff x="305530" y="3569793"/>
              <a:chExt cx="669335" cy="61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373581B-6B6A-C348-AFCD-F4B9D096B512}"/>
                  </a:ext>
                </a:extLst>
              </p:cNvPr>
              <p:cNvSpPr/>
              <p:nvPr/>
            </p:nvSpPr>
            <p:spPr>
              <a:xfrm>
                <a:off x="305530" y="3569793"/>
                <a:ext cx="669335" cy="612000"/>
              </a:xfrm>
              <a:prstGeom prst="rect">
                <a:avLst/>
              </a:prstGeom>
              <a:solidFill>
                <a:srgbClr val="26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/>
                    </a:solidFill>
                  </a:rPr>
                  <a:t>RESULT</a:t>
                </a:r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4825CA13-F3B3-894D-B3DD-5E8674CBB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4042" y="3719867"/>
                <a:ext cx="103434" cy="17396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자유형 23">
              <a:extLst>
                <a:ext uri="{FF2B5EF4-FFF2-40B4-BE49-F238E27FC236}">
                  <a16:creationId xmlns:a16="http://schemas.microsoft.com/office/drawing/2014/main" id="{784D19E3-C033-D548-8D51-D9AF4E6A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55" y="3367940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D54E92-E278-2D49-B33B-BCBE2F79D0F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7372" y="2890425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EF9434-DDC8-C840-ACA1-1C81112E2670}"/>
              </a:ext>
            </a:extLst>
          </p:cNvPr>
          <p:cNvSpPr txBox="1"/>
          <p:nvPr/>
        </p:nvSpPr>
        <p:spPr>
          <a:xfrm>
            <a:off x="1950720" y="1305122"/>
            <a:ext cx="489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0D9438-AC4E-4C55-9015-DB3229E48E8D}"/>
              </a:ext>
            </a:extLst>
          </p:cNvPr>
          <p:cNvSpPr txBox="1"/>
          <p:nvPr/>
        </p:nvSpPr>
        <p:spPr>
          <a:xfrm>
            <a:off x="1824714" y="1240451"/>
            <a:ext cx="961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분석을 진행하면서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주제와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연관지어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생각지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못했던 단어들이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나오는 것이 신기했다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인해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홈트와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관련된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검색량이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증가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것은 분명하지만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네이버뉴스 기사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데이터에서는 생각보다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많은 수가 증가하지 않아서 좀 의아했던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부분도 있었다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인스타그램 컨텐츠 분석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유튜브 댓글 분석 등 다루는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컨텐츠들의 성격이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무척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달라서 댓글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그에 따라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다른 특성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가지고 있는 것이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재미있었다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							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윤 다 영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B1CDC-FC75-4394-A8FD-B815B114B4A9}"/>
              </a:ext>
            </a:extLst>
          </p:cNvPr>
          <p:cNvSpPr txBox="1"/>
          <p:nvPr/>
        </p:nvSpPr>
        <p:spPr>
          <a:xfrm>
            <a:off x="1824713" y="3042813"/>
            <a:ext cx="961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사람들의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일상을 이야기를 표현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 과정은 흥미로웠다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소셜 미디어를 분석하여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홈트에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대한 관심과 변화된 운동 패턴을 확인했고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기업도 이에 발맞추어 시장대응전략 모색한다는 것을 볼 수 있었다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통찰력 있는 분석 결과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도출하려면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근육을 기르기 위해 꾸준히 운동을 하듯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데이터로 생각하는 힘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기르기 위해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데이터로 세상을 바라보는 연습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필요하다는 것을 배웠다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 								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 재 홍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292D9-8A88-4BEA-9FD7-52037A971732}"/>
              </a:ext>
            </a:extLst>
          </p:cNvPr>
          <p:cNvSpPr txBox="1"/>
          <p:nvPr/>
        </p:nvSpPr>
        <p:spPr>
          <a:xfrm>
            <a:off x="1824713" y="4696459"/>
            <a:ext cx="961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본 프로젝트를 진행하며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매체의 웹사이트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크롤링데이터를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 경험을 할 수 있었다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EDA,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연관분석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시각화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 기초적인 내용의 분석이었지만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생각과 구현의 차이를 좁히는 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어려움도 겪었다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협업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통해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의견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나누며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인사이트를 도출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 과정을 통해 성취감과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협업의 중요성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느낄 수 있었다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				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 현 지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2032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 일정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77116" y="1193074"/>
            <a:ext cx="8081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 목적 </a:t>
            </a: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웹사이트 </a:t>
            </a:r>
            <a:r>
              <a:rPr lang="ko-KR" altLang="en-US" sz="20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데이터 활용 </a:t>
            </a:r>
            <a:r>
              <a:rPr lang="ko-KR" altLang="en-US" sz="20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홈트</a:t>
            </a: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사용자 트렌드 분석</a:t>
            </a:r>
            <a:endParaRPr lang="en-US" altLang="ko-KR" sz="2000" b="1" kern="0" dirty="0">
              <a:ln w="31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defRPr/>
            </a:pP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 기간 </a:t>
            </a: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2021.09.05</a:t>
            </a: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2021.</a:t>
            </a: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09.10</a:t>
            </a:r>
            <a:endParaRPr lang="en-US" altLang="ko-KR" sz="700" kern="0" dirty="0">
              <a:ln w="31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DB92304-0E3D-1245-AAEF-A9DD1C95698F}"/>
              </a:ext>
            </a:extLst>
          </p:cNvPr>
          <p:cNvGraphicFramePr>
            <a:graphicFrameLocks noGrp="1"/>
          </p:cNvGraphicFramePr>
          <p:nvPr/>
        </p:nvGraphicFramePr>
        <p:xfrm>
          <a:off x="1977117" y="2088673"/>
          <a:ext cx="8965537" cy="3783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976">
                  <a:extLst>
                    <a:ext uri="{9D8B030D-6E8A-4147-A177-3AD203B41FA5}">
                      <a16:colId xmlns:a16="http://schemas.microsoft.com/office/drawing/2014/main" val="1434533086"/>
                    </a:ext>
                  </a:extLst>
                </a:gridCol>
                <a:gridCol w="1102597">
                  <a:extLst>
                    <a:ext uri="{9D8B030D-6E8A-4147-A177-3AD203B41FA5}">
                      <a16:colId xmlns:a16="http://schemas.microsoft.com/office/drawing/2014/main" val="2659589356"/>
                    </a:ext>
                  </a:extLst>
                </a:gridCol>
                <a:gridCol w="1221083">
                  <a:extLst>
                    <a:ext uri="{9D8B030D-6E8A-4147-A177-3AD203B41FA5}">
                      <a16:colId xmlns:a16="http://schemas.microsoft.com/office/drawing/2014/main" val="1580152487"/>
                    </a:ext>
                  </a:extLst>
                </a:gridCol>
                <a:gridCol w="1251233">
                  <a:extLst>
                    <a:ext uri="{9D8B030D-6E8A-4147-A177-3AD203B41FA5}">
                      <a16:colId xmlns:a16="http://schemas.microsoft.com/office/drawing/2014/main" val="1381886976"/>
                    </a:ext>
                  </a:extLst>
                </a:gridCol>
                <a:gridCol w="1115557">
                  <a:extLst>
                    <a:ext uri="{9D8B030D-6E8A-4147-A177-3AD203B41FA5}">
                      <a16:colId xmlns:a16="http://schemas.microsoft.com/office/drawing/2014/main" val="3287042453"/>
                    </a:ext>
                  </a:extLst>
                </a:gridCol>
                <a:gridCol w="1190933">
                  <a:extLst>
                    <a:ext uri="{9D8B030D-6E8A-4147-A177-3AD203B41FA5}">
                      <a16:colId xmlns:a16="http://schemas.microsoft.com/office/drawing/2014/main" val="273068768"/>
                    </a:ext>
                  </a:extLst>
                </a:gridCol>
                <a:gridCol w="1236158">
                  <a:extLst>
                    <a:ext uri="{9D8B030D-6E8A-4147-A177-3AD203B41FA5}">
                      <a16:colId xmlns:a16="http://schemas.microsoft.com/office/drawing/2014/main" val="2575223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ore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9.05</a:t>
                      </a:r>
                      <a:endParaRPr lang="ko-Kore-KR" altLang="en-US" sz="2000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9.06</a:t>
                      </a:r>
                      <a:endParaRPr lang="ko-Kore-KR" altLang="en-US" sz="2000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9.07</a:t>
                      </a:r>
                      <a:endParaRPr lang="ko-Kore-KR" altLang="en-US" sz="2000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endParaRPr lang="ko-Kore-KR" altLang="en-US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9.08</a:t>
                      </a:r>
                      <a:endParaRPr lang="ko-Kore-KR" altLang="en-US" sz="2000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9.09</a:t>
                      </a:r>
                      <a:endParaRPr lang="ko-Kore-KR" altLang="en-US" sz="2000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9.10</a:t>
                      </a:r>
                      <a:endParaRPr lang="ko-Kore-KR" altLang="en-US" sz="2000" dirty="0">
                        <a:solidFill>
                          <a:sysClr val="windowText" lastClr="0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2072"/>
                  </a:ext>
                </a:extLst>
              </a:tr>
              <a:tr h="616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주제선정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086334"/>
                  </a:ext>
                </a:extLst>
              </a:tr>
              <a:tr h="616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820676"/>
                  </a:ext>
                </a:extLst>
              </a:tr>
              <a:tr h="616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데이터전처리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456386"/>
                  </a:ext>
                </a:extLst>
              </a:tr>
              <a:tr h="616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분석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138621"/>
                  </a:ext>
                </a:extLst>
              </a:tr>
              <a:tr h="616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발표자료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93837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1" name="직선 연결선 2">
            <a:extLst>
              <a:ext uri="{FF2B5EF4-FFF2-40B4-BE49-F238E27FC236}">
                <a16:creationId xmlns:a16="http://schemas.microsoft.com/office/drawing/2014/main" id="{B6238638-462A-0B4B-9DD6-5B2C0C16BDE5}"/>
              </a:ext>
            </a:extLst>
          </p:cNvPr>
          <p:cNvCxnSpPr>
            <a:cxnSpLocks/>
          </p:cNvCxnSpPr>
          <p:nvPr/>
        </p:nvCxnSpPr>
        <p:spPr>
          <a:xfrm>
            <a:off x="3820886" y="3105296"/>
            <a:ext cx="1126671" cy="0"/>
          </a:xfrm>
          <a:prstGeom prst="line">
            <a:avLst/>
          </a:prstGeom>
          <a:ln w="41275">
            <a:solidFill>
              <a:srgbClr val="26306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">
            <a:extLst>
              <a:ext uri="{FF2B5EF4-FFF2-40B4-BE49-F238E27FC236}">
                <a16:creationId xmlns:a16="http://schemas.microsoft.com/office/drawing/2014/main" id="{E88C0737-432B-384F-B0D9-124A436FD388}"/>
              </a:ext>
            </a:extLst>
          </p:cNvPr>
          <p:cNvCxnSpPr>
            <a:cxnSpLocks/>
          </p:cNvCxnSpPr>
          <p:nvPr/>
        </p:nvCxnSpPr>
        <p:spPr>
          <a:xfrm>
            <a:off x="4947557" y="3724916"/>
            <a:ext cx="2478479" cy="0"/>
          </a:xfrm>
          <a:prstGeom prst="line">
            <a:avLst/>
          </a:prstGeom>
          <a:ln w="41275">
            <a:solidFill>
              <a:srgbClr val="2D75B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">
            <a:extLst>
              <a:ext uri="{FF2B5EF4-FFF2-40B4-BE49-F238E27FC236}">
                <a16:creationId xmlns:a16="http://schemas.microsoft.com/office/drawing/2014/main" id="{08838636-2BC4-AB41-81BC-AE9E3A425302}"/>
              </a:ext>
            </a:extLst>
          </p:cNvPr>
          <p:cNvCxnSpPr>
            <a:cxnSpLocks/>
          </p:cNvCxnSpPr>
          <p:nvPr/>
        </p:nvCxnSpPr>
        <p:spPr>
          <a:xfrm>
            <a:off x="7371360" y="4930261"/>
            <a:ext cx="2326822" cy="0"/>
          </a:xfrm>
          <a:prstGeom prst="line">
            <a:avLst/>
          </a:prstGeom>
          <a:ln w="41275">
            <a:solidFill>
              <a:srgbClr val="BDD8EE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">
            <a:extLst>
              <a:ext uri="{FF2B5EF4-FFF2-40B4-BE49-F238E27FC236}">
                <a16:creationId xmlns:a16="http://schemas.microsoft.com/office/drawing/2014/main" id="{62B0BC01-E9EF-1045-976D-70CB94F23C77}"/>
              </a:ext>
            </a:extLst>
          </p:cNvPr>
          <p:cNvCxnSpPr>
            <a:cxnSpLocks/>
          </p:cNvCxnSpPr>
          <p:nvPr/>
        </p:nvCxnSpPr>
        <p:spPr>
          <a:xfrm>
            <a:off x="3784146" y="5553715"/>
            <a:ext cx="7158508" cy="0"/>
          </a:xfrm>
          <a:prstGeom prst="line">
            <a:avLst/>
          </a:prstGeom>
          <a:ln w="41275">
            <a:solidFill>
              <a:srgbClr val="78C1F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2">
            <a:extLst>
              <a:ext uri="{FF2B5EF4-FFF2-40B4-BE49-F238E27FC236}">
                <a16:creationId xmlns:a16="http://schemas.microsoft.com/office/drawing/2014/main" id="{7A13C10C-4EA8-AE4F-8B8C-C0D4C6D4E216}"/>
              </a:ext>
            </a:extLst>
          </p:cNvPr>
          <p:cNvCxnSpPr>
            <a:cxnSpLocks/>
          </p:cNvCxnSpPr>
          <p:nvPr/>
        </p:nvCxnSpPr>
        <p:spPr>
          <a:xfrm>
            <a:off x="6096000" y="4335687"/>
            <a:ext cx="1330036" cy="0"/>
          </a:xfrm>
          <a:prstGeom prst="line">
            <a:avLst/>
          </a:prstGeom>
          <a:ln w="41275">
            <a:solidFill>
              <a:srgbClr val="9DC3E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180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주제 선정 배경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321526BB-CA5C-4C0E-B815-4C2A06412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658" y="1423312"/>
            <a:ext cx="3693060" cy="3717824"/>
          </a:xfrm>
          <a:prstGeom prst="rect">
            <a:avLst/>
          </a:prstGeom>
        </p:spPr>
      </p:pic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0D6D96F6-49AD-42C4-BE51-7B82F4CE83A9}"/>
              </a:ext>
            </a:extLst>
          </p:cNvPr>
          <p:cNvSpPr/>
          <p:nvPr/>
        </p:nvSpPr>
        <p:spPr>
          <a:xfrm>
            <a:off x="6580708" y="1225940"/>
            <a:ext cx="5008756" cy="1376073"/>
          </a:xfrm>
          <a:prstGeom prst="roundRect">
            <a:avLst/>
          </a:prstGeom>
          <a:noFill/>
          <a:ln w="34925">
            <a:solidFill>
              <a:srgbClr val="263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모서리가 둥근 직사각형 20">
            <a:extLst>
              <a:ext uri="{FF2B5EF4-FFF2-40B4-BE49-F238E27FC236}">
                <a16:creationId xmlns:a16="http://schemas.microsoft.com/office/drawing/2014/main" id="{AD72B2DB-E78C-4737-A42D-2824A99880FE}"/>
              </a:ext>
            </a:extLst>
          </p:cNvPr>
          <p:cNvSpPr/>
          <p:nvPr/>
        </p:nvSpPr>
        <p:spPr>
          <a:xfrm>
            <a:off x="6567456" y="2912281"/>
            <a:ext cx="5008756" cy="1376073"/>
          </a:xfrm>
          <a:prstGeom prst="roundRect">
            <a:avLst/>
          </a:prstGeom>
          <a:noFill/>
          <a:ln w="34925">
            <a:solidFill>
              <a:srgbClr val="263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모서리가 둥근 직사각형 21">
            <a:extLst>
              <a:ext uri="{FF2B5EF4-FFF2-40B4-BE49-F238E27FC236}">
                <a16:creationId xmlns:a16="http://schemas.microsoft.com/office/drawing/2014/main" id="{2C263E86-B3D5-402D-918E-E8CE080374DC}"/>
              </a:ext>
            </a:extLst>
          </p:cNvPr>
          <p:cNvSpPr/>
          <p:nvPr/>
        </p:nvSpPr>
        <p:spPr>
          <a:xfrm>
            <a:off x="6593960" y="4598622"/>
            <a:ext cx="5008756" cy="1376073"/>
          </a:xfrm>
          <a:prstGeom prst="roundRect">
            <a:avLst/>
          </a:prstGeom>
          <a:noFill/>
          <a:ln w="34925">
            <a:solidFill>
              <a:srgbClr val="263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아래쪽 화살표[D] 4">
            <a:extLst>
              <a:ext uri="{FF2B5EF4-FFF2-40B4-BE49-F238E27FC236}">
                <a16:creationId xmlns:a16="http://schemas.microsoft.com/office/drawing/2014/main" id="{C4216289-69FA-4518-8742-6D3FA84E8054}"/>
              </a:ext>
            </a:extLst>
          </p:cNvPr>
          <p:cNvSpPr/>
          <p:nvPr/>
        </p:nvSpPr>
        <p:spPr>
          <a:xfrm>
            <a:off x="8972442" y="2677762"/>
            <a:ext cx="225287" cy="186372"/>
          </a:xfrm>
          <a:prstGeom prst="downArrow">
            <a:avLst/>
          </a:prstGeom>
          <a:solidFill>
            <a:srgbClr val="263164"/>
          </a:solidFill>
          <a:ln>
            <a:solidFill>
              <a:srgbClr val="263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아래쪽 화살표[D] 24">
            <a:extLst>
              <a:ext uri="{FF2B5EF4-FFF2-40B4-BE49-F238E27FC236}">
                <a16:creationId xmlns:a16="http://schemas.microsoft.com/office/drawing/2014/main" id="{89F95C17-B2E1-4A12-B8F9-EB9D06F11139}"/>
              </a:ext>
            </a:extLst>
          </p:cNvPr>
          <p:cNvSpPr/>
          <p:nvPr/>
        </p:nvSpPr>
        <p:spPr>
          <a:xfrm>
            <a:off x="9026171" y="4350302"/>
            <a:ext cx="225287" cy="186372"/>
          </a:xfrm>
          <a:prstGeom prst="downArrow">
            <a:avLst/>
          </a:prstGeom>
          <a:solidFill>
            <a:srgbClr val="263164"/>
          </a:solidFill>
          <a:ln>
            <a:solidFill>
              <a:srgbClr val="263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829766-664F-42CB-82EA-2B98BB08B314}"/>
              </a:ext>
            </a:extLst>
          </p:cNvPr>
          <p:cNvSpPr txBox="1"/>
          <p:nvPr/>
        </p:nvSpPr>
        <p:spPr>
          <a:xfrm>
            <a:off x="6905551" y="1272405"/>
            <a:ext cx="43855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년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코로나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대유행으로 인해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실내 집합시설들의 영업 중단이 이어졌고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이에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kumimoji="1" lang="ko-KR" altLang="en-US" sz="2000" u="sng" dirty="0" err="1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홈트레이닝</a:t>
            </a:r>
            <a:r>
              <a:rPr kumimoji="1" lang="en-US" altLang="ko-KR" u="sng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u="sng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일명 </a:t>
            </a:r>
            <a:r>
              <a:rPr kumimoji="1" lang="ko-KR" altLang="en-US" u="sng" dirty="0" err="1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홈트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집에서 하는 운동의 열풍이 불기 시작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F6032D-2ACC-459A-8FEC-3F6DF87DFA8A}"/>
              </a:ext>
            </a:extLst>
          </p:cNvPr>
          <p:cNvSpPr txBox="1"/>
          <p:nvPr/>
        </p:nvSpPr>
        <p:spPr>
          <a:xfrm>
            <a:off x="6747865" y="3213209"/>
            <a:ext cx="4700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kumimoji="1" lang="ko-KR" altLang="en-US" sz="2000" u="sng" dirty="0" err="1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홈트에</a:t>
            </a:r>
            <a:r>
              <a:rPr kumimoji="1" lang="ko-KR" altLang="en-US" sz="2000" u="sng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대한 관심의 증가세</a:t>
            </a:r>
            <a:r>
              <a:rPr kumimoji="1" lang="ko-KR" altLang="en-US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endParaRPr kumimoji="1" lang="en-US" altLang="ko-KR" dirty="0">
              <a:solidFill>
                <a:srgbClr val="26316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데이터를 통해 분석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C1DC14-D50A-4912-847E-1A9B7663534E}"/>
              </a:ext>
            </a:extLst>
          </p:cNvPr>
          <p:cNvSpPr txBox="1"/>
          <p:nvPr/>
        </p:nvSpPr>
        <p:spPr>
          <a:xfrm>
            <a:off x="6985169" y="4759370"/>
            <a:ext cx="4316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인해 </a:t>
            </a:r>
            <a:r>
              <a:rPr kumimoji="1" lang="ko-KR" altLang="en-US" sz="2000" u="sng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변화된 </a:t>
            </a:r>
            <a:r>
              <a:rPr kumimoji="1" lang="ko-KR" altLang="en-US" sz="2000" u="sng" dirty="0" err="1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운동트렌드</a:t>
            </a:r>
            <a:r>
              <a:rPr kumimoji="1" lang="ko-KR" altLang="en-US" sz="2000" u="sng" dirty="0">
                <a:solidFill>
                  <a:srgbClr val="26316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통계적으로 분석해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이를 인사이트 도출에 활용하고자 한다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36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수집 방법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7">
            <a:extLst>
              <a:ext uri="{FF2B5EF4-FFF2-40B4-BE49-F238E27FC236}">
                <a16:creationId xmlns:a16="http://schemas.microsoft.com/office/drawing/2014/main" id="{86B3DA5E-C9DB-4CCD-BC2D-DC5469695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867756"/>
              </p:ext>
            </p:extLst>
          </p:nvPr>
        </p:nvGraphicFramePr>
        <p:xfrm>
          <a:off x="4014053" y="1179429"/>
          <a:ext cx="7687604" cy="486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226">
                  <a:extLst>
                    <a:ext uri="{9D8B030D-6E8A-4147-A177-3AD203B41FA5}">
                      <a16:colId xmlns:a16="http://schemas.microsoft.com/office/drawing/2014/main" val="2987846304"/>
                    </a:ext>
                  </a:extLst>
                </a:gridCol>
                <a:gridCol w="7407378">
                  <a:extLst>
                    <a:ext uri="{9D8B030D-6E8A-4147-A177-3AD203B41FA5}">
                      <a16:colId xmlns:a16="http://schemas.microsoft.com/office/drawing/2014/main" val="2828596907"/>
                    </a:ext>
                  </a:extLst>
                </a:gridCol>
              </a:tblGrid>
              <a:tr h="1373329">
                <a:tc>
                  <a:txBody>
                    <a:bodyPr/>
                    <a:lstStyle/>
                    <a:p>
                      <a:pPr algn="ctr"/>
                      <a:endParaRPr kumimoji="1" lang="en-US" altLang="ko-KR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홈트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’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 키워드 포함  </a:t>
                      </a:r>
                      <a:r>
                        <a:rPr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네이버뉴스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 기사 제목  </a:t>
                      </a:r>
                      <a:r>
                        <a:rPr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크롤링</a:t>
                      </a: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기간 설정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: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2019</a:t>
                      </a:r>
                      <a:r>
                        <a:rPr lang="ko-KR" altLang="en-US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년 </a:t>
                      </a:r>
                      <a:r>
                        <a:rPr lang="en-US" altLang="ko-KR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(1</a:t>
                      </a:r>
                      <a:r>
                        <a:rPr lang="ko-KR" altLang="en-US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년</a:t>
                      </a:r>
                      <a:r>
                        <a:rPr lang="en-US" altLang="ko-KR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),</a:t>
                      </a:r>
                      <a:r>
                        <a:rPr lang="ko-KR" altLang="en-US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2020</a:t>
                      </a:r>
                      <a:r>
                        <a:rPr lang="ko-KR" altLang="en-US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년 </a:t>
                      </a:r>
                      <a:r>
                        <a:rPr lang="en-US" altLang="ko-KR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(1</a:t>
                      </a:r>
                      <a:r>
                        <a:rPr lang="ko-KR" altLang="en-US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년</a:t>
                      </a:r>
                      <a:r>
                        <a:rPr lang="en-US" altLang="ko-KR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)</a:t>
                      </a:r>
                      <a:r>
                        <a:rPr lang="ko-KR" altLang="en-US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 </a:t>
                      </a:r>
                      <a:endParaRPr lang="en-US" altLang="ko-KR" sz="1600" u="sng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Microsoft GothicNeo" panose="020B05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네이버</a:t>
                      </a: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뉴스 기사 데이터 수집을 통해 코로나 </a:t>
                      </a:r>
                      <a:r>
                        <a:rPr kumimoji="1"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</a:t>
                      </a: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발생 이전과 </a:t>
                      </a:r>
                      <a:br>
                        <a:rPr kumimoji="1"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이후 검색어 </a:t>
                      </a:r>
                      <a:r>
                        <a:rPr kumimoji="1"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‘</a:t>
                      </a:r>
                      <a:r>
                        <a:rPr kumimoji="1"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kumimoji="1"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’</a:t>
                      </a: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1" lang="ko-KR" altLang="en-US" sz="1600" u="sng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검색량이</a:t>
                      </a:r>
                      <a:r>
                        <a:rPr kumimoji="1" lang="ko-KR" altLang="en-US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증가함</a:t>
                      </a:r>
                      <a:r>
                        <a:rPr kumimoji="1" lang="ko-KR" altLang="en-US" sz="1600" u="none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확인</a:t>
                      </a:r>
                      <a:endParaRPr kumimoji="1" lang="ko-Kore-KR" altLang="en-US" sz="1600" u="none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4165767"/>
                  </a:ext>
                </a:extLst>
              </a:tr>
              <a:tr h="1756056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홈트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’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검색 시 </a:t>
                      </a:r>
                      <a:r>
                        <a:rPr lang="ko-KR" altLang="en-US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조회수 상위 </a:t>
                      </a:r>
                      <a:r>
                        <a:rPr lang="en-US" altLang="ko-KR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r>
                        <a:rPr lang="ko-KR" altLang="en-US" sz="1600" u="sng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유튜브 영상 댓글 </a:t>
                      </a:r>
                      <a:r>
                        <a:rPr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크롤링</a:t>
                      </a: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업로드 날짜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: 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올해</a:t>
                      </a: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동영상</a:t>
                      </a: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길이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4~20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</a:t>
                      </a: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정렬기준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: 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조회수</a:t>
                      </a: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광고영상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댓글차단영상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8349352"/>
                  </a:ext>
                </a:extLst>
              </a:tr>
              <a:tr h="1430767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인스타그램 콘텐츠 </a:t>
                      </a:r>
                      <a:r>
                        <a:rPr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크롤링</a:t>
                      </a: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검색 키워드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: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#</a:t>
                      </a:r>
                      <a:r>
                        <a:rPr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홈트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#</a:t>
                      </a:r>
                      <a:r>
                        <a:rPr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홈트레이닝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#</a:t>
                      </a:r>
                      <a:r>
                        <a:rPr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Microsoft GothicNeo" panose="020B0500000101010101" pitchFamily="50" charset="-127"/>
                        </a:rPr>
                        <a:t>오하운</a:t>
                      </a:r>
                      <a:endPara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Microsoft GothicNeo" panose="020B05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인스타그램의</a:t>
                      </a:r>
                      <a:r>
                        <a:rPr kumimoji="1" lang="ko-KR" altLang="en-US" sz="160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최근 해시태그 데이터를 통해 </a:t>
                      </a:r>
                      <a:r>
                        <a:rPr kumimoji="1" lang="ko-KR" altLang="en-US" sz="1600" b="0" u="sng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연관분석</a:t>
                      </a:r>
                      <a:r>
                        <a:rPr kumimoji="1" lang="ko-KR" altLang="en-US" sz="1600" b="0" u="none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진행</a:t>
                      </a:r>
                      <a:endParaRPr kumimoji="1" lang="ko-Kore-KR" altLang="en-US" sz="1600" b="0" u="none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3125416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9AA8D09A-7A79-4C76-B709-30AC4F04E4DD}"/>
              </a:ext>
            </a:extLst>
          </p:cNvPr>
          <p:cNvGrpSpPr/>
          <p:nvPr/>
        </p:nvGrpSpPr>
        <p:grpSpPr>
          <a:xfrm>
            <a:off x="2448616" y="1174136"/>
            <a:ext cx="1504340" cy="1411649"/>
            <a:chOff x="1872002" y="1088093"/>
            <a:chExt cx="1504340" cy="141164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5200080-CD68-4AA6-B722-72BED5304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15" b="89943" l="7368" r="90000">
                          <a14:foregroundMark x1="7368" y1="36402" x2="7368" y2="36402"/>
                          <a14:foregroundMark x1="65263" y1="45751" x2="65263" y2="45751"/>
                          <a14:foregroundMark x1="46579" y1="57932" x2="46579" y2="57932"/>
                          <a14:foregroundMark x1="53947" y1="69263" x2="53947" y2="692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7806" y="1088093"/>
              <a:ext cx="797702" cy="74102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6C410A8-0B34-4688-A8D2-BB81E8770D70}"/>
                </a:ext>
              </a:extLst>
            </p:cNvPr>
            <p:cNvSpPr txBox="1"/>
            <p:nvPr/>
          </p:nvSpPr>
          <p:spPr>
            <a:xfrm>
              <a:off x="1872002" y="1853411"/>
              <a:ext cx="15043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네이버 뉴스</a:t>
              </a:r>
              <a:endPara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endParaRPr kumimoji="1" lang="ko-Kore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8BDC6-44C0-4D1B-B9C7-0317A747681A}"/>
              </a:ext>
            </a:extLst>
          </p:cNvPr>
          <p:cNvGrpSpPr/>
          <p:nvPr/>
        </p:nvGrpSpPr>
        <p:grpSpPr>
          <a:xfrm>
            <a:off x="2509714" y="4864676"/>
            <a:ext cx="1504339" cy="1335722"/>
            <a:chOff x="1727363" y="3078402"/>
            <a:chExt cx="1504339" cy="133572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FC65D1D-700F-4822-AEDA-C25D43322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73" b="93484" l="4737" r="90000">
                          <a14:foregroundMark x1="50000" y1="37252" x2="50000" y2="37252"/>
                          <a14:foregroundMark x1="55526" y1="42068" x2="55526" y2="42068"/>
                          <a14:foregroundMark x1="77105" y1="18555" x2="77105" y2="18555"/>
                          <a14:foregroundMark x1="77105" y1="18555" x2="81579" y2="42068"/>
                          <a14:foregroundMark x1="77895" y1="42068" x2="77895" y2="64448"/>
                          <a14:foregroundMark x1="77895" y1="64448" x2="79474" y2="68697"/>
                          <a14:foregroundMark x1="79737" y1="81161" x2="75922" y2="82233"/>
                          <a14:foregroundMark x1="77632" y1="84278" x2="72368" y2="95042"/>
                          <a14:foregroundMark x1="72368" y1="95042" x2="62632" y2="93059"/>
                          <a14:foregroundMark x1="62632" y1="93059" x2="28158" y2="93626"/>
                          <a14:foregroundMark x1="28158" y1="93626" x2="27368" y2="89943"/>
                          <a14:foregroundMark x1="15263" y1="91360" x2="7500" y2="84278"/>
                          <a14:foregroundMark x1="7500" y1="84278" x2="4211" y2="59348"/>
                          <a14:foregroundMark x1="4211" y1="59348" x2="4737" y2="44334"/>
                          <a14:foregroundMark x1="4737" y1="44334" x2="8947" y2="33569"/>
                          <a14:foregroundMark x1="62105" y1="30453" x2="62105" y2="30453"/>
                          <a14:backgroundMark x1="69211" y1="86827" x2="69211" y2="86827"/>
                          <a14:backgroundMark x1="69474" y1="83428" x2="69474" y2="83428"/>
                          <a14:backgroundMark x1="69474" y1="83428" x2="69474" y2="83428"/>
                          <a14:backgroundMark x1="69737" y1="85411" x2="69737" y2="85411"/>
                          <a14:backgroundMark x1="72368" y1="83994" x2="72368" y2="83994"/>
                          <a14:backgroundMark x1="72368" y1="83994" x2="72368" y2="83994"/>
                          <a14:backgroundMark x1="72368" y1="83994" x2="62500" y2="83853"/>
                          <a14:backgroundMark x1="62500" y1="83853" x2="62105" y2="82861"/>
                          <a14:backgroundMark x1="66053" y1="85411" x2="71579" y2="84561"/>
                          <a14:backgroundMark x1="75000" y1="83144" x2="70526" y2="80028"/>
                          <a14:backgroundMark x1="68947" y1="82578" x2="73684" y2="82295"/>
                          <a14:backgroundMark x1="73684" y1="81728" x2="73684" y2="85411"/>
                          <a14:backgroundMark x1="61316" y1="87960" x2="61053" y2="84844"/>
                          <a14:backgroundMark x1="61053" y1="83144" x2="63421" y2="868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3217" y="3078402"/>
              <a:ext cx="742121" cy="68939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A4E20F-89AE-4365-9D05-75BADD2679BD}"/>
                </a:ext>
              </a:extLst>
            </p:cNvPr>
            <p:cNvSpPr txBox="1"/>
            <p:nvPr/>
          </p:nvSpPr>
          <p:spPr>
            <a:xfrm>
              <a:off x="1727363" y="3767793"/>
              <a:ext cx="1504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인스타그램</a:t>
              </a:r>
              <a:endPara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endParaRPr kumimoji="1" lang="ko-Kore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02EB2CF-277D-4046-B5A4-23FCD8E82B9A}"/>
              </a:ext>
            </a:extLst>
          </p:cNvPr>
          <p:cNvGrpSpPr/>
          <p:nvPr/>
        </p:nvGrpSpPr>
        <p:grpSpPr>
          <a:xfrm>
            <a:off x="2656274" y="2991135"/>
            <a:ext cx="913993" cy="1073206"/>
            <a:chOff x="1917282" y="4606546"/>
            <a:chExt cx="913993" cy="107320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B431C56-0523-43EB-997F-820404176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1579" y1="85127" x2="31579" y2="85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003221" y="4606546"/>
              <a:ext cx="742117" cy="6893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036065-DDA0-4802-A99C-D745369A2BFE}"/>
                </a:ext>
              </a:extLst>
            </p:cNvPr>
            <p:cNvSpPr txBox="1"/>
            <p:nvPr/>
          </p:nvSpPr>
          <p:spPr>
            <a:xfrm>
              <a:off x="1917282" y="5310420"/>
              <a:ext cx="91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유튜브</a:t>
              </a:r>
              <a:endPara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35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F4965E2-2053-41D5-859A-F01CE5A2E3D0}"/>
              </a:ext>
            </a:extLst>
          </p:cNvPr>
          <p:cNvGrpSpPr/>
          <p:nvPr/>
        </p:nvGrpSpPr>
        <p:grpSpPr>
          <a:xfrm>
            <a:off x="4252493" y="1097289"/>
            <a:ext cx="3687014" cy="584775"/>
            <a:chOff x="4499486" y="1097289"/>
            <a:chExt cx="3687014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2D4D8C-9902-1746-9EDC-FB0B9788900C}"/>
                </a:ext>
              </a:extLst>
            </p:cNvPr>
            <p:cNvSpPr txBox="1"/>
            <p:nvPr/>
          </p:nvSpPr>
          <p:spPr>
            <a:xfrm>
              <a:off x="5118621" y="1097289"/>
              <a:ext cx="2448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 개요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55A048-505A-DD4C-A127-E812BC193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9486" y="1389677"/>
              <a:ext cx="71688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FE9B3D5-5D73-714D-8DBD-D4AB7C8A59F0}"/>
                </a:ext>
              </a:extLst>
            </p:cNvPr>
            <p:cNvCxnSpPr>
              <a:cxnSpLocks/>
            </p:cNvCxnSpPr>
            <p:nvPr/>
          </p:nvCxnSpPr>
          <p:spPr>
            <a:xfrm>
              <a:off x="7469613" y="1389677"/>
              <a:ext cx="71688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0D4779-258D-45EB-9911-A687A760BF9B}"/>
              </a:ext>
            </a:extLst>
          </p:cNvPr>
          <p:cNvSpPr txBox="1"/>
          <p:nvPr/>
        </p:nvSpPr>
        <p:spPr>
          <a:xfrm>
            <a:off x="3924737" y="2152240"/>
            <a:ext cx="4342526" cy="25535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분석환경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분석결과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57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363303" y="231418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 환경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A31715-5FBD-EF4A-A325-5923FC17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DB0E71-DDD7-FE48-8253-FA29C6805F3B}"/>
              </a:ext>
            </a:extLst>
          </p:cNvPr>
          <p:cNvGrpSpPr/>
          <p:nvPr/>
        </p:nvGrpSpPr>
        <p:grpSpPr>
          <a:xfrm>
            <a:off x="254002" y="231418"/>
            <a:ext cx="855299" cy="6307494"/>
            <a:chOff x="113281" y="231418"/>
            <a:chExt cx="855299" cy="63074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808579-CC1B-5848-8F98-7865D19B9222}"/>
                </a:ext>
              </a:extLst>
            </p:cNvPr>
            <p:cNvGrpSpPr/>
            <p:nvPr/>
          </p:nvGrpSpPr>
          <p:grpSpPr>
            <a:xfrm>
              <a:off x="113281" y="231418"/>
              <a:ext cx="855299" cy="6307494"/>
              <a:chOff x="1371523" y="703185"/>
              <a:chExt cx="855299" cy="630749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8AD0384-6545-A445-9737-99615446FBA9}"/>
                  </a:ext>
                </a:extLst>
              </p:cNvPr>
              <p:cNvGrpSpPr/>
              <p:nvPr/>
            </p:nvGrpSpPr>
            <p:grpSpPr>
              <a:xfrm>
                <a:off x="1600886" y="703185"/>
                <a:ext cx="625936" cy="6307494"/>
                <a:chOff x="331627" y="105517"/>
                <a:chExt cx="625936" cy="630749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BEDA6FB2-9A19-C342-946A-B2F0075ACF44}"/>
                    </a:ext>
                  </a:extLst>
                </p:cNvPr>
                <p:cNvGrpSpPr/>
                <p:nvPr/>
              </p:nvGrpSpPr>
              <p:grpSpPr>
                <a:xfrm>
                  <a:off x="331627" y="105517"/>
                  <a:ext cx="625936" cy="6307494"/>
                  <a:chOff x="331627" y="105517"/>
                  <a:chExt cx="625936" cy="6307494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231EA82A-E435-0341-9CFA-172FDA053601}"/>
                      </a:ext>
                    </a:extLst>
                  </p:cNvPr>
                  <p:cNvSpPr/>
                  <p:nvPr/>
                </p:nvSpPr>
                <p:spPr>
                  <a:xfrm>
                    <a:off x="341742" y="105517"/>
                    <a:ext cx="615821" cy="63074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254000" dist="101600" dir="2700000" algn="tl" rotWithShape="0">
                      <a:srgbClr val="273164">
                        <a:alpha val="26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9">
                    <a:extLst>
                      <a:ext uri="{FF2B5EF4-FFF2-40B4-BE49-F238E27FC236}">
                        <a16:creationId xmlns:a16="http://schemas.microsoft.com/office/drawing/2014/main" id="{16D13A5E-2894-2F4D-99B4-7A43298D0A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1150" y="2612211"/>
                    <a:ext cx="163114" cy="17402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Freeform 36">
                    <a:extLst>
                      <a:ext uri="{FF2B5EF4-FFF2-40B4-BE49-F238E27FC236}">
                        <a16:creationId xmlns:a16="http://schemas.microsoft.com/office/drawing/2014/main" id="{9B828845-7ADB-1D41-93AF-3B384D3DF5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9249" y="4271840"/>
                    <a:ext cx="103434" cy="173967"/>
                  </a:xfrm>
                  <a:custGeom>
                    <a:avLst/>
                    <a:gdLst>
                      <a:gd name="T0" fmla="*/ 937 w 1926"/>
                      <a:gd name="T1" fmla="*/ 3639 h 4045"/>
                      <a:gd name="T2" fmla="*/ 893 w 1926"/>
                      <a:gd name="T3" fmla="*/ 3665 h 4045"/>
                      <a:gd name="T4" fmla="*/ 863 w 1926"/>
                      <a:gd name="T5" fmla="*/ 3712 h 4045"/>
                      <a:gd name="T6" fmla="*/ 851 w 1926"/>
                      <a:gd name="T7" fmla="*/ 3772 h 4045"/>
                      <a:gd name="T8" fmla="*/ 863 w 1926"/>
                      <a:gd name="T9" fmla="*/ 3832 h 4045"/>
                      <a:gd name="T10" fmla="*/ 893 w 1926"/>
                      <a:gd name="T11" fmla="*/ 3878 h 4045"/>
                      <a:gd name="T12" fmla="*/ 937 w 1926"/>
                      <a:gd name="T13" fmla="*/ 3905 h 4045"/>
                      <a:gd name="T14" fmla="*/ 988 w 1926"/>
                      <a:gd name="T15" fmla="*/ 3905 h 4045"/>
                      <a:gd name="T16" fmla="*/ 1033 w 1926"/>
                      <a:gd name="T17" fmla="*/ 3878 h 4045"/>
                      <a:gd name="T18" fmla="*/ 1064 w 1926"/>
                      <a:gd name="T19" fmla="*/ 3832 h 4045"/>
                      <a:gd name="T20" fmla="*/ 1075 w 1926"/>
                      <a:gd name="T21" fmla="*/ 3772 h 4045"/>
                      <a:gd name="T22" fmla="*/ 1064 w 1926"/>
                      <a:gd name="T23" fmla="*/ 3712 h 4045"/>
                      <a:gd name="T24" fmla="*/ 1033 w 1926"/>
                      <a:gd name="T25" fmla="*/ 3665 h 4045"/>
                      <a:gd name="T26" fmla="*/ 988 w 1926"/>
                      <a:gd name="T27" fmla="*/ 3639 h 4045"/>
                      <a:gd name="T28" fmla="*/ 156 w 1926"/>
                      <a:gd name="T29" fmla="*/ 434 h 4045"/>
                      <a:gd name="T30" fmla="*/ 1770 w 1926"/>
                      <a:gd name="T31" fmla="*/ 3540 h 4045"/>
                      <a:gd name="T32" fmla="*/ 156 w 1926"/>
                      <a:gd name="T33" fmla="*/ 434 h 4045"/>
                      <a:gd name="T34" fmla="*/ 716 w 1926"/>
                      <a:gd name="T35" fmla="*/ 200 h 4045"/>
                      <a:gd name="T36" fmla="*/ 701 w 1926"/>
                      <a:gd name="T37" fmla="*/ 217 h 4045"/>
                      <a:gd name="T38" fmla="*/ 701 w 1926"/>
                      <a:gd name="T39" fmla="*/ 243 h 4045"/>
                      <a:gd name="T40" fmla="*/ 716 w 1926"/>
                      <a:gd name="T41" fmla="*/ 260 h 4045"/>
                      <a:gd name="T42" fmla="*/ 1199 w 1926"/>
                      <a:gd name="T43" fmla="*/ 262 h 4045"/>
                      <a:gd name="T44" fmla="*/ 1218 w 1926"/>
                      <a:gd name="T45" fmla="*/ 254 h 4045"/>
                      <a:gd name="T46" fmla="*/ 1226 w 1926"/>
                      <a:gd name="T47" fmla="*/ 230 h 4045"/>
                      <a:gd name="T48" fmla="*/ 1218 w 1926"/>
                      <a:gd name="T49" fmla="*/ 207 h 4045"/>
                      <a:gd name="T50" fmla="*/ 1199 w 1926"/>
                      <a:gd name="T51" fmla="*/ 197 h 4045"/>
                      <a:gd name="T52" fmla="*/ 224 w 1926"/>
                      <a:gd name="T53" fmla="*/ 0 h 4045"/>
                      <a:gd name="T54" fmla="*/ 1738 w 1926"/>
                      <a:gd name="T55" fmla="*/ 4 h 4045"/>
                      <a:gd name="T56" fmla="*/ 1805 w 1926"/>
                      <a:gd name="T57" fmla="*/ 31 h 4045"/>
                      <a:gd name="T58" fmla="*/ 1860 w 1926"/>
                      <a:gd name="T59" fmla="*/ 81 h 4045"/>
                      <a:gd name="T60" fmla="*/ 1900 w 1926"/>
                      <a:gd name="T61" fmla="*/ 148 h 4045"/>
                      <a:gd name="T62" fmla="*/ 1923 w 1926"/>
                      <a:gd name="T63" fmla="*/ 229 h 4045"/>
                      <a:gd name="T64" fmla="*/ 1926 w 1926"/>
                      <a:gd name="T65" fmla="*/ 3772 h 4045"/>
                      <a:gd name="T66" fmla="*/ 1915 w 1926"/>
                      <a:gd name="T67" fmla="*/ 3857 h 4045"/>
                      <a:gd name="T68" fmla="*/ 1882 w 1926"/>
                      <a:gd name="T69" fmla="*/ 3932 h 4045"/>
                      <a:gd name="T70" fmla="*/ 1834 w 1926"/>
                      <a:gd name="T71" fmla="*/ 3992 h 4045"/>
                      <a:gd name="T72" fmla="*/ 1773 w 1926"/>
                      <a:gd name="T73" fmla="*/ 4032 h 4045"/>
                      <a:gd name="T74" fmla="*/ 1702 w 1926"/>
                      <a:gd name="T75" fmla="*/ 4045 h 4045"/>
                      <a:gd name="T76" fmla="*/ 188 w 1926"/>
                      <a:gd name="T77" fmla="*/ 4041 h 4045"/>
                      <a:gd name="T78" fmla="*/ 122 w 1926"/>
                      <a:gd name="T79" fmla="*/ 4014 h 4045"/>
                      <a:gd name="T80" fmla="*/ 66 w 1926"/>
                      <a:gd name="T81" fmla="*/ 3964 h 4045"/>
                      <a:gd name="T82" fmla="*/ 25 w 1926"/>
                      <a:gd name="T83" fmla="*/ 3897 h 4045"/>
                      <a:gd name="T84" fmla="*/ 3 w 1926"/>
                      <a:gd name="T85" fmla="*/ 3816 h 4045"/>
                      <a:gd name="T86" fmla="*/ 0 w 1926"/>
                      <a:gd name="T87" fmla="*/ 273 h 4045"/>
                      <a:gd name="T88" fmla="*/ 12 w 1926"/>
                      <a:gd name="T89" fmla="*/ 188 h 4045"/>
                      <a:gd name="T90" fmla="*/ 43 w 1926"/>
                      <a:gd name="T91" fmla="*/ 113 h 4045"/>
                      <a:gd name="T92" fmla="*/ 92 w 1926"/>
                      <a:gd name="T93" fmla="*/ 53 h 4045"/>
                      <a:gd name="T94" fmla="*/ 154 w 1926"/>
                      <a:gd name="T95" fmla="*/ 13 h 4045"/>
                      <a:gd name="T96" fmla="*/ 224 w 1926"/>
                      <a:gd name="T97" fmla="*/ 0 h 4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26" h="4045">
                        <a:moveTo>
                          <a:pt x="963" y="3636"/>
                        </a:moveTo>
                        <a:lnTo>
                          <a:pt x="937" y="3639"/>
                        </a:lnTo>
                        <a:lnTo>
                          <a:pt x="914" y="3649"/>
                        </a:lnTo>
                        <a:lnTo>
                          <a:pt x="893" y="3665"/>
                        </a:lnTo>
                        <a:lnTo>
                          <a:pt x="876" y="3686"/>
                        </a:lnTo>
                        <a:lnTo>
                          <a:pt x="863" y="3712"/>
                        </a:lnTo>
                        <a:lnTo>
                          <a:pt x="854" y="3741"/>
                        </a:lnTo>
                        <a:lnTo>
                          <a:pt x="851" y="3772"/>
                        </a:lnTo>
                        <a:lnTo>
                          <a:pt x="854" y="3804"/>
                        </a:lnTo>
                        <a:lnTo>
                          <a:pt x="863" y="3832"/>
                        </a:lnTo>
                        <a:lnTo>
                          <a:pt x="876" y="3857"/>
                        </a:lnTo>
                        <a:lnTo>
                          <a:pt x="893" y="3878"/>
                        </a:lnTo>
                        <a:lnTo>
                          <a:pt x="914" y="3894"/>
                        </a:lnTo>
                        <a:lnTo>
                          <a:pt x="937" y="3905"/>
                        </a:lnTo>
                        <a:lnTo>
                          <a:pt x="963" y="3909"/>
                        </a:lnTo>
                        <a:lnTo>
                          <a:pt x="988" y="3905"/>
                        </a:lnTo>
                        <a:lnTo>
                          <a:pt x="1013" y="3894"/>
                        </a:lnTo>
                        <a:lnTo>
                          <a:pt x="1033" y="3878"/>
                        </a:lnTo>
                        <a:lnTo>
                          <a:pt x="1051" y="3857"/>
                        </a:lnTo>
                        <a:lnTo>
                          <a:pt x="1064" y="3832"/>
                        </a:lnTo>
                        <a:lnTo>
                          <a:pt x="1072" y="3804"/>
                        </a:lnTo>
                        <a:lnTo>
                          <a:pt x="1075" y="3772"/>
                        </a:lnTo>
                        <a:lnTo>
                          <a:pt x="1072" y="3741"/>
                        </a:lnTo>
                        <a:lnTo>
                          <a:pt x="1064" y="3712"/>
                        </a:lnTo>
                        <a:lnTo>
                          <a:pt x="1051" y="3686"/>
                        </a:lnTo>
                        <a:lnTo>
                          <a:pt x="1033" y="3665"/>
                        </a:lnTo>
                        <a:lnTo>
                          <a:pt x="1013" y="3649"/>
                        </a:lnTo>
                        <a:lnTo>
                          <a:pt x="988" y="3639"/>
                        </a:lnTo>
                        <a:lnTo>
                          <a:pt x="963" y="3636"/>
                        </a:lnTo>
                        <a:close/>
                        <a:moveTo>
                          <a:pt x="156" y="434"/>
                        </a:moveTo>
                        <a:lnTo>
                          <a:pt x="156" y="3540"/>
                        </a:lnTo>
                        <a:lnTo>
                          <a:pt x="1770" y="3540"/>
                        </a:lnTo>
                        <a:lnTo>
                          <a:pt x="1770" y="434"/>
                        </a:lnTo>
                        <a:lnTo>
                          <a:pt x="156" y="434"/>
                        </a:lnTo>
                        <a:close/>
                        <a:moveTo>
                          <a:pt x="727" y="197"/>
                        </a:moveTo>
                        <a:lnTo>
                          <a:pt x="716" y="200"/>
                        </a:lnTo>
                        <a:lnTo>
                          <a:pt x="707" y="207"/>
                        </a:lnTo>
                        <a:lnTo>
                          <a:pt x="701" y="217"/>
                        </a:lnTo>
                        <a:lnTo>
                          <a:pt x="699" y="230"/>
                        </a:lnTo>
                        <a:lnTo>
                          <a:pt x="701" y="243"/>
                        </a:lnTo>
                        <a:lnTo>
                          <a:pt x="707" y="254"/>
                        </a:lnTo>
                        <a:lnTo>
                          <a:pt x="716" y="260"/>
                        </a:lnTo>
                        <a:lnTo>
                          <a:pt x="727" y="262"/>
                        </a:lnTo>
                        <a:lnTo>
                          <a:pt x="1199" y="262"/>
                        </a:lnTo>
                        <a:lnTo>
                          <a:pt x="1210" y="260"/>
                        </a:lnTo>
                        <a:lnTo>
                          <a:pt x="1218" y="254"/>
                        </a:lnTo>
                        <a:lnTo>
                          <a:pt x="1224" y="243"/>
                        </a:lnTo>
                        <a:lnTo>
                          <a:pt x="1226" y="230"/>
                        </a:lnTo>
                        <a:lnTo>
                          <a:pt x="1224" y="217"/>
                        </a:lnTo>
                        <a:lnTo>
                          <a:pt x="1218" y="207"/>
                        </a:lnTo>
                        <a:lnTo>
                          <a:pt x="1210" y="200"/>
                        </a:lnTo>
                        <a:lnTo>
                          <a:pt x="1199" y="197"/>
                        </a:lnTo>
                        <a:lnTo>
                          <a:pt x="727" y="197"/>
                        </a:lnTo>
                        <a:close/>
                        <a:moveTo>
                          <a:pt x="224" y="0"/>
                        </a:moveTo>
                        <a:lnTo>
                          <a:pt x="1702" y="0"/>
                        </a:lnTo>
                        <a:lnTo>
                          <a:pt x="1738" y="4"/>
                        </a:lnTo>
                        <a:lnTo>
                          <a:pt x="1773" y="13"/>
                        </a:lnTo>
                        <a:lnTo>
                          <a:pt x="1805" y="31"/>
                        </a:lnTo>
                        <a:lnTo>
                          <a:pt x="1834" y="53"/>
                        </a:lnTo>
                        <a:lnTo>
                          <a:pt x="1860" y="81"/>
                        </a:lnTo>
                        <a:lnTo>
                          <a:pt x="1882" y="113"/>
                        </a:lnTo>
                        <a:lnTo>
                          <a:pt x="1900" y="148"/>
                        </a:lnTo>
                        <a:lnTo>
                          <a:pt x="1915" y="188"/>
                        </a:lnTo>
                        <a:lnTo>
                          <a:pt x="1923" y="229"/>
                        </a:lnTo>
                        <a:lnTo>
                          <a:pt x="1926" y="273"/>
                        </a:lnTo>
                        <a:lnTo>
                          <a:pt x="1926" y="3772"/>
                        </a:lnTo>
                        <a:lnTo>
                          <a:pt x="1923" y="3816"/>
                        </a:lnTo>
                        <a:lnTo>
                          <a:pt x="1915" y="3857"/>
                        </a:lnTo>
                        <a:lnTo>
                          <a:pt x="1900" y="3897"/>
                        </a:lnTo>
                        <a:lnTo>
                          <a:pt x="1882" y="3932"/>
                        </a:lnTo>
                        <a:lnTo>
                          <a:pt x="1860" y="3964"/>
                        </a:lnTo>
                        <a:lnTo>
                          <a:pt x="1834" y="3992"/>
                        </a:lnTo>
                        <a:lnTo>
                          <a:pt x="1805" y="4014"/>
                        </a:lnTo>
                        <a:lnTo>
                          <a:pt x="1773" y="4032"/>
                        </a:lnTo>
                        <a:lnTo>
                          <a:pt x="1738" y="4041"/>
                        </a:lnTo>
                        <a:lnTo>
                          <a:pt x="1702" y="4045"/>
                        </a:lnTo>
                        <a:lnTo>
                          <a:pt x="224" y="4045"/>
                        </a:lnTo>
                        <a:lnTo>
                          <a:pt x="188" y="4041"/>
                        </a:lnTo>
                        <a:lnTo>
                          <a:pt x="154" y="4032"/>
                        </a:lnTo>
                        <a:lnTo>
                          <a:pt x="122" y="4014"/>
                        </a:lnTo>
                        <a:lnTo>
                          <a:pt x="92" y="3992"/>
                        </a:lnTo>
                        <a:lnTo>
                          <a:pt x="66" y="3964"/>
                        </a:lnTo>
                        <a:lnTo>
                          <a:pt x="43" y="3932"/>
                        </a:lnTo>
                        <a:lnTo>
                          <a:pt x="25" y="3897"/>
                        </a:lnTo>
                        <a:lnTo>
                          <a:pt x="12" y="3857"/>
                        </a:lnTo>
                        <a:lnTo>
                          <a:pt x="3" y="3816"/>
                        </a:lnTo>
                        <a:lnTo>
                          <a:pt x="0" y="3772"/>
                        </a:lnTo>
                        <a:lnTo>
                          <a:pt x="0" y="273"/>
                        </a:lnTo>
                        <a:lnTo>
                          <a:pt x="3" y="229"/>
                        </a:lnTo>
                        <a:lnTo>
                          <a:pt x="12" y="188"/>
                        </a:lnTo>
                        <a:lnTo>
                          <a:pt x="25" y="148"/>
                        </a:lnTo>
                        <a:lnTo>
                          <a:pt x="43" y="113"/>
                        </a:lnTo>
                        <a:lnTo>
                          <a:pt x="66" y="81"/>
                        </a:lnTo>
                        <a:lnTo>
                          <a:pt x="92" y="53"/>
                        </a:lnTo>
                        <a:lnTo>
                          <a:pt x="122" y="31"/>
                        </a:lnTo>
                        <a:lnTo>
                          <a:pt x="154" y="13"/>
                        </a:lnTo>
                        <a:lnTo>
                          <a:pt x="188" y="4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자유형 23">
                    <a:extLst>
                      <a:ext uri="{FF2B5EF4-FFF2-40B4-BE49-F238E27FC236}">
                        <a16:creationId xmlns:a16="http://schemas.microsoft.com/office/drawing/2014/main" id="{6EB2F58D-520D-7F4A-995A-57722847B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1800" y="3732289"/>
                    <a:ext cx="155707" cy="136274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ABD8901-B6FF-8145-A032-8688A3620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H="1" flipV="1">
                    <a:off x="570987" y="3189518"/>
                    <a:ext cx="157334" cy="139492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rgbClr val="27316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C4D431D-BAA3-574D-8D78-7DE8C302EDA8}"/>
                      </a:ext>
                    </a:extLst>
                  </p:cNvPr>
                  <p:cNvSpPr/>
                  <p:nvPr/>
                </p:nvSpPr>
                <p:spPr>
                  <a:xfrm>
                    <a:off x="419042" y="488199"/>
                    <a:ext cx="415674" cy="41567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ECFBCC74-93B8-B746-992C-9C3F01882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51842" y1="44051" x2="51842" y2="44051"/>
                                <a14:foregroundMark x1="62368" y1="54108" x2="62368" y2="54108"/>
                                <a14:foregroundMark x1="76184" y1="68980" x2="76184" y2="6898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627" y="1226750"/>
                    <a:ext cx="365004" cy="3390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34B81C53-109C-0344-8381-CD041590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65921" y1="40935" x2="65921" y2="409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42" y="508605"/>
                  <a:ext cx="443656" cy="41213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7DC597A-0CE4-E84E-A264-1F5F720093B0}"/>
                  </a:ext>
                </a:extLst>
              </p:cNvPr>
              <p:cNvGrpSpPr/>
              <p:nvPr/>
            </p:nvGrpSpPr>
            <p:grpSpPr>
              <a:xfrm>
                <a:off x="1371523" y="2342344"/>
                <a:ext cx="612000" cy="612000"/>
                <a:chOff x="366715" y="1680104"/>
                <a:chExt cx="612000" cy="612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57D9D26-DE33-AE43-9922-C74557B5EA15}"/>
                    </a:ext>
                  </a:extLst>
                </p:cNvPr>
                <p:cNvSpPr/>
                <p:nvPr/>
              </p:nvSpPr>
              <p:spPr>
                <a:xfrm>
                  <a:off x="366715" y="1680104"/>
                  <a:ext cx="612000" cy="612000"/>
                </a:xfrm>
                <a:prstGeom prst="rect">
                  <a:avLst/>
                </a:prstGeom>
                <a:solidFill>
                  <a:srgbClr val="273164"/>
                </a:solidFill>
                <a:ln>
                  <a:noFill/>
                </a:ln>
                <a:effectLst>
                  <a:outerShdw blurRad="254000" dist="101600" dir="2700000" algn="tl" rotWithShape="0">
                    <a:srgbClr val="273164">
                      <a:alpha val="2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108000" rtlCol="0" anchor="b"/>
                <a:lstStyle/>
                <a:p>
                  <a:pPr algn="ctr">
                    <a:defRPr/>
                  </a:pPr>
                  <a:r>
                    <a:rPr lang="en-US" altLang="ko-KR" sz="800" dirty="0">
                      <a:solidFill>
                        <a:prstClr val="white"/>
                      </a:solidFill>
                    </a:rPr>
                    <a:t>OUTLINE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2">
                  <a:extLst>
                    <a:ext uri="{FF2B5EF4-FFF2-40B4-BE49-F238E27FC236}">
                      <a16:creationId xmlns:a16="http://schemas.microsoft.com/office/drawing/2014/main" id="{43F36B90-8058-1445-A1AD-C7F11399D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70633" y="1848458"/>
                  <a:ext cx="211943" cy="168596"/>
                  <a:chOff x="6376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64" name="Freeform 13">
                    <a:extLst>
                      <a:ext uri="{FF2B5EF4-FFF2-40B4-BE49-F238E27FC236}">
                        <a16:creationId xmlns:a16="http://schemas.microsoft.com/office/drawing/2014/main" id="{22D48354-8DB6-4B42-A7FE-12868B72E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6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4">
                    <a:extLst>
                      <a:ext uri="{FF2B5EF4-FFF2-40B4-BE49-F238E27FC236}">
                        <a16:creationId xmlns:a16="http://schemas.microsoft.com/office/drawing/2014/main" id="{F7B97AFC-979E-3C40-8064-6E85E2AC8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6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5C6B0AC-29F5-2742-A07E-CA3B399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553" y1="44051" x2="48553" y2="44051"/>
                          <a14:foregroundMark x1="62105" y1="50283" x2="62105" y2="50283"/>
                          <a14:foregroundMark x1="75526" y1="67847" x2="75526" y2="678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15" y="1290660"/>
              <a:ext cx="361588" cy="335896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165431-FBD6-4B41-BB88-9A14D25E6CA5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2">
            <a:extLst>
              <a:ext uri="{FF2B5EF4-FFF2-40B4-BE49-F238E27FC236}">
                <a16:creationId xmlns:a16="http://schemas.microsoft.com/office/drawing/2014/main" id="{7042F2AA-C345-484C-AE70-1296FC08F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396294"/>
              </p:ext>
            </p:extLst>
          </p:nvPr>
        </p:nvGraphicFramePr>
        <p:xfrm>
          <a:off x="1971304" y="1040416"/>
          <a:ext cx="9465414" cy="49500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87632">
                  <a:extLst>
                    <a:ext uri="{9D8B030D-6E8A-4147-A177-3AD203B41FA5}">
                      <a16:colId xmlns:a16="http://schemas.microsoft.com/office/drawing/2014/main" val="3220217161"/>
                    </a:ext>
                  </a:extLst>
                </a:gridCol>
                <a:gridCol w="3888891">
                  <a:extLst>
                    <a:ext uri="{9D8B030D-6E8A-4147-A177-3AD203B41FA5}">
                      <a16:colId xmlns:a16="http://schemas.microsoft.com/office/drawing/2014/main" val="1406826480"/>
                    </a:ext>
                  </a:extLst>
                </a:gridCol>
                <a:gridCol w="3888891">
                  <a:extLst>
                    <a:ext uri="{9D8B030D-6E8A-4147-A177-3AD203B41FA5}">
                      <a16:colId xmlns:a16="http://schemas.microsoft.com/office/drawing/2014/main" val="1288637769"/>
                    </a:ext>
                  </a:extLst>
                </a:gridCol>
              </a:tblGrid>
              <a:tr h="305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263164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구분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3164">
                        <a:alpha val="5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263164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Tool</a:t>
                      </a:r>
                      <a:endParaRPr lang="ko-KR" altLang="en-US" sz="1300" dirty="0">
                        <a:solidFill>
                          <a:srgbClr val="263164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316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67625"/>
                  </a:ext>
                </a:extLst>
              </a:tr>
              <a:tr h="542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OS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Windows 10 Pro 64bit(x64 processor)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676368"/>
                  </a:ext>
                </a:extLst>
              </a:tr>
              <a:tr h="542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HW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Intel ® Core™ i7-4790 CPU @ 3.60GHz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RAM 16GB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85793"/>
                  </a:ext>
                </a:extLst>
              </a:tr>
              <a:tr h="749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개발 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Tool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Python 3.8.5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jdk1.8.0_202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Anaconda  </a:t>
                      </a:r>
                      <a:r>
                        <a:rPr lang="en-US" altLang="ko-KR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Jupyter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Notebook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65933"/>
                  </a:ext>
                </a:extLst>
              </a:tr>
              <a:tr h="1723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Module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selenium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matplotlib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numpy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pandas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bs4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requests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konlpy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wordcloud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tqdm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marR="0" lvl="0" indent="-285750" algn="l" defTabSz="4953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apyori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401914"/>
                  </a:ext>
                </a:extLst>
              </a:tr>
              <a:tr h="542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Webdriver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ChromeDriver</a:t>
                      </a:r>
                      <a:r>
                        <a:rPr lang="en-US" altLang="ko-KR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93.0.4577.63</a:t>
                      </a:r>
                      <a:endParaRPr lang="ko-KR" altLang="en-US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92282"/>
                  </a:ext>
                </a:extLst>
              </a:tr>
              <a:tr h="542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Browser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Chrome </a:t>
                      </a:r>
                      <a:r>
                        <a:rPr lang="ko-KR" alt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ko-KR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93.0.4577.63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(64bit)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95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6389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2133</Words>
  <Application>Microsoft Office PowerPoint</Application>
  <PresentationFormat>와이드스크린</PresentationFormat>
  <Paragraphs>415</Paragraphs>
  <Slides>44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나눔고딕</vt:lpstr>
      <vt:lpstr>나눔고딕</vt:lpstr>
      <vt:lpstr>Calibri</vt:lpstr>
      <vt:lpstr>맑은 고딕</vt:lpstr>
      <vt:lpstr>Microsoft GothicNeo</vt:lpstr>
      <vt:lpstr>NanumSquareOTF ExtraBold</vt:lpstr>
      <vt:lpstr>Arial</vt:lpstr>
      <vt:lpstr>나눔스퀘어 ExtraBold</vt:lpstr>
      <vt:lpstr>NanumSquareOTF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Jeong Jae-hong</cp:lastModifiedBy>
  <cp:revision>129</cp:revision>
  <dcterms:created xsi:type="dcterms:W3CDTF">2021-05-31T15:17:18Z</dcterms:created>
  <dcterms:modified xsi:type="dcterms:W3CDTF">2021-09-10T06:04:45Z</dcterms:modified>
</cp:coreProperties>
</file>